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346" r:id="rId2"/>
    <p:sldId id="348" r:id="rId3"/>
    <p:sldId id="349" r:id="rId4"/>
    <p:sldId id="350" r:id="rId5"/>
    <p:sldId id="352" r:id="rId6"/>
    <p:sldId id="351" r:id="rId7"/>
    <p:sldId id="353" r:id="rId8"/>
    <p:sldId id="364" r:id="rId9"/>
    <p:sldId id="367" r:id="rId10"/>
    <p:sldId id="354" r:id="rId11"/>
    <p:sldId id="368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5" r:id="rId21"/>
    <p:sldId id="366" r:id="rId22"/>
    <p:sldId id="363" r:id="rId23"/>
    <p:sldId id="369" r:id="rId24"/>
    <p:sldId id="327" r:id="rId25"/>
  </p:sldIdLst>
  <p:sldSz cx="9144000" cy="6858000" type="screen4x3"/>
  <p:notesSz cx="9979025" cy="6834188"/>
  <p:defaultTextStyle>
    <a:defPPr>
      <a:defRPr lang="cs-CZ"/>
    </a:defPPr>
    <a:lvl1pPr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8"/>
    </p:cViewPr>
  </p:sorterViewPr>
  <p:notesViewPr>
    <p:cSldViewPr>
      <p:cViewPr varScale="1">
        <p:scale>
          <a:sx n="50" d="100"/>
          <a:sy n="50" d="100"/>
        </p:scale>
        <p:origin x="-1332" y="-102"/>
      </p:cViewPr>
      <p:guideLst>
        <p:guide orient="horz" pos="2153"/>
        <p:guide pos="3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227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56263" y="0"/>
            <a:ext cx="4322762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92875"/>
            <a:ext cx="43227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56263" y="6492875"/>
            <a:ext cx="4322762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fld id="{6D6534D9-54F5-463C-AB73-58011428405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227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53088" y="0"/>
            <a:ext cx="43243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829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281363" y="512763"/>
            <a:ext cx="3416300" cy="256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8538" y="3244850"/>
            <a:ext cx="798195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91288"/>
            <a:ext cx="432276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endParaRPr lang="cs-CZ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53088" y="6491288"/>
            <a:ext cx="432435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19" rIns="91437" bIns="4571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itchFamily="34" charset="0"/>
              </a:defRPr>
            </a:lvl1pPr>
          </a:lstStyle>
          <a:p>
            <a:fld id="{5200DD9D-2BF9-4B10-ADC1-E4B9202581D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4371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1052513"/>
            <a:ext cx="2057400" cy="5472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1052513"/>
            <a:ext cx="6019800" cy="5472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229600" cy="10366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39750" y="2420938"/>
            <a:ext cx="4038600" cy="41036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2420938"/>
            <a:ext cx="4038600" cy="41036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229600" cy="10366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39750" y="2420938"/>
            <a:ext cx="8229600" cy="4103687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768DBA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2513"/>
            <a:ext cx="82296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420938"/>
            <a:ext cx="82296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8" name="Text Box 6"/>
          <p:cNvSpPr txBox="1">
            <a:spLocks noChangeArrowheads="1"/>
          </p:cNvSpPr>
          <p:nvPr userDrawn="1"/>
        </p:nvSpPr>
        <p:spPr bwMode="auto">
          <a:xfrm>
            <a:off x="8243888" y="6381750"/>
            <a:ext cx="10080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 sz="1800"/>
              <a:t>	</a:t>
            </a:r>
            <a:fld id="{4E52345E-1974-4D55-AB30-01A2DF09EBF5}" type="slidenum">
              <a:rPr lang="cs-CZ" sz="1800"/>
              <a:pPr marL="342900" indent="-342900">
                <a:spcBef>
                  <a:spcPct val="50000"/>
                </a:spcBef>
              </a:pPr>
              <a:t>‹#›</a:t>
            </a:fld>
            <a:endParaRPr lang="cs-CZ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2016125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Stabilizační rozpočtová opatření </a:t>
            </a:r>
            <a:br>
              <a:rPr lang="cs-CZ">
                <a:latin typeface="Times New Roman" pitchFamily="18" charset="0"/>
              </a:rPr>
            </a:br>
            <a:r>
              <a:rPr lang="cs-CZ">
                <a:latin typeface="Times New Roman" pitchFamily="18" charset="0"/>
              </a:rPr>
              <a:t>pro období 2012 - 2014</a:t>
            </a:r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3656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80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800"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cs-CZ" sz="2800">
                <a:latin typeface="Times New Roman" pitchFamily="18" charset="0"/>
              </a:rPr>
              <a:t>Miroslav Kalousek,</a:t>
            </a:r>
          </a:p>
          <a:p>
            <a:pPr algn="l">
              <a:lnSpc>
                <a:spcPct val="80000"/>
              </a:lnSpc>
            </a:pPr>
            <a:r>
              <a:rPr lang="cs-CZ" sz="2800">
                <a:latin typeface="Times New Roman" pitchFamily="18" charset="0"/>
              </a:rPr>
              <a:t>ministr financí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Možnosti řešení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UcParenR"/>
            </a:pPr>
            <a:r>
              <a:rPr lang="cs-CZ">
                <a:latin typeface="Times New Roman" pitchFamily="18" charset="0"/>
              </a:rPr>
              <a:t>provést veškerá opatření na straně výdajů</a:t>
            </a:r>
          </a:p>
          <a:p>
            <a:pPr marL="609600" indent="-609600">
              <a:buFontTx/>
              <a:buAutoNum type="alphaUcParenR"/>
            </a:pPr>
            <a:r>
              <a:rPr lang="cs-CZ">
                <a:latin typeface="Times New Roman" pitchFamily="18" charset="0"/>
              </a:rPr>
              <a:t>provést opatření na výdajové i příjmové straně</a:t>
            </a:r>
          </a:p>
          <a:p>
            <a:pPr marL="609600" indent="-609600">
              <a:buFontTx/>
              <a:buNone/>
            </a:pPr>
            <a:endParaRPr lang="cs-CZ">
              <a:latin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cs-CZ">
                <a:latin typeface="Times New Roman" pitchFamily="18" charset="0"/>
              </a:rPr>
              <a:t>K variantě B ministr financí předkládá své</a:t>
            </a:r>
          </a:p>
          <a:p>
            <a:pPr marL="609600" indent="-609600">
              <a:buFontTx/>
              <a:buNone/>
            </a:pPr>
            <a:r>
              <a:rPr lang="cs-CZ">
                <a:latin typeface="Times New Roman" pitchFamily="18" charset="0"/>
              </a:rPr>
              <a:t>náměty.</a:t>
            </a:r>
            <a:r>
              <a:rPr lang="cs-CZ" sz="28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036638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Vývoj strukturálního deficitu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73238"/>
            <a:ext cx="8353425" cy="4103687"/>
          </a:xfrm>
        </p:spPr>
        <p:txBody>
          <a:bodyPr/>
          <a:lstStyle/>
          <a:p>
            <a:pPr>
              <a:buFontTx/>
              <a:buNone/>
            </a:pPr>
            <a:r>
              <a:rPr lang="cs-CZ">
                <a:latin typeface="Times New Roman" pitchFamily="18" charset="0"/>
              </a:rPr>
              <a:t>I přes rozpočtovou konsolidaci stále zůstává </a:t>
            </a:r>
          </a:p>
          <a:p>
            <a:pPr>
              <a:buFontTx/>
              <a:buNone/>
            </a:pPr>
            <a:r>
              <a:rPr lang="cs-CZ">
                <a:latin typeface="Times New Roman" pitchFamily="18" charset="0"/>
              </a:rPr>
              <a:t>strukturální deficit = stále dochází k </a:t>
            </a:r>
          </a:p>
          <a:p>
            <a:pPr>
              <a:buFontTx/>
              <a:buNone/>
            </a:pPr>
            <a:r>
              <a:rPr lang="cs-CZ">
                <a:latin typeface="Times New Roman" pitchFamily="18" charset="0"/>
              </a:rPr>
              <a:t>provádění expanzivní fiskální politiky, byť její </a:t>
            </a:r>
          </a:p>
          <a:p>
            <a:pPr>
              <a:buFontTx/>
              <a:buNone/>
            </a:pPr>
            <a:r>
              <a:rPr lang="cs-CZ">
                <a:latin typeface="Times New Roman" pitchFamily="18" charset="0"/>
              </a:rPr>
              <a:t>rozsah se postupně snižuje:</a:t>
            </a:r>
          </a:p>
          <a:p>
            <a:pPr>
              <a:buFontTx/>
              <a:buNone/>
            </a:pPr>
            <a:endParaRPr lang="cs-CZ">
              <a:latin typeface="Times New Roman" pitchFamily="18" charset="0"/>
            </a:endParaRPr>
          </a:p>
          <a:p>
            <a:pPr>
              <a:buFontTx/>
              <a:buNone/>
            </a:pPr>
            <a:endParaRPr lang="cs-CZ">
              <a:latin typeface="Times New Roman" pitchFamily="18" charset="0"/>
            </a:endParaRPr>
          </a:p>
        </p:txBody>
      </p:sp>
      <p:graphicFrame>
        <p:nvGraphicFramePr>
          <p:cNvPr id="555122" name="Group 114"/>
          <p:cNvGraphicFramePr>
            <a:graphicFrameLocks noGrp="1"/>
          </p:cNvGraphicFramePr>
          <p:nvPr>
            <p:ph sz="half" idx="2"/>
          </p:nvPr>
        </p:nvGraphicFramePr>
        <p:xfrm>
          <a:off x="395288" y="4437063"/>
          <a:ext cx="8135937" cy="1612900"/>
        </p:xfrm>
        <a:graphic>
          <a:graphicData uri="http://schemas.openxmlformats.org/drawingml/2006/table">
            <a:tbl>
              <a:tblPr/>
              <a:tblGrid>
                <a:gridCol w="3676650"/>
                <a:gridCol w="1201737"/>
                <a:gridCol w="814388"/>
                <a:gridCol w="814387"/>
                <a:gridCol w="814388"/>
                <a:gridCol w="814387"/>
              </a:tblGrid>
              <a:tr h="792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strukturální saldo vládního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sektoru, % HDP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-4,4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-2,5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-2,4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-1,6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5123" name="Text Box 115"/>
          <p:cNvSpPr txBox="1">
            <a:spLocks noChangeArrowheads="1"/>
          </p:cNvSpPr>
          <p:nvPr/>
        </p:nvSpPr>
        <p:spPr bwMode="auto">
          <a:xfrm>
            <a:off x="827088" y="6165850"/>
            <a:ext cx="66246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 sz="2000"/>
              <a:t>bez vlivu stabilizačních opatření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036637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Opatření na výdajové straně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4103687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Zmrazení důchodů v letech 2013 - 2015</a:t>
            </a:r>
          </a:p>
        </p:txBody>
      </p:sp>
      <p:pic>
        <p:nvPicPr>
          <p:cNvPr id="536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349500"/>
            <a:ext cx="7913687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Opatření na výdajové straně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státní sociální podpora - zrušení porodného </a:t>
            </a:r>
          </a:p>
          <a:p>
            <a:pPr marL="609600" indent="-609600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hmotná nouze - zrušení doplatku na bydlení</a:t>
            </a:r>
          </a:p>
          <a:p>
            <a:pPr marL="990600" lvl="1" indent="-533400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vyplácí se duplicitně s příspěvkem na bydlení</a:t>
            </a:r>
          </a:p>
          <a:p>
            <a:pPr marL="609600" indent="-609600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zjednodušení agend a zrušení duplicit ve státní správě: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zrušení několika desítek organizačních složek státu a příspěvkových organizací, především včleněním do nadřízeného ministerstva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latin typeface="Times New Roman" pitchFamily="18" charset="0"/>
              </a:rPr>
              <a:t>Rozpočtové dopady opatření na výdajové straně v mld. Kč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754313"/>
            <a:ext cx="8229600" cy="4103687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zmrazení důchodů: 11,8 (2013), 23,9 (2014)</a:t>
            </a:r>
          </a:p>
          <a:p>
            <a:r>
              <a:rPr lang="cs-CZ">
                <a:latin typeface="Times New Roman" pitchFamily="18" charset="0"/>
              </a:rPr>
              <a:t>zjednodušení agend a zrušení duplicit: 11,9 (2014)</a:t>
            </a:r>
          </a:p>
          <a:p>
            <a:r>
              <a:rPr lang="cs-CZ">
                <a:latin typeface="Times New Roman" pitchFamily="18" charset="0"/>
              </a:rPr>
              <a:t>zrušení doplatku na bydlení: 0,8 (každý rok)</a:t>
            </a:r>
          </a:p>
          <a:p>
            <a:r>
              <a:rPr lang="cs-CZ">
                <a:latin typeface="Times New Roman" pitchFamily="18" charset="0"/>
              </a:rPr>
              <a:t>zrušení porodného: 0,3 (každý rok)</a:t>
            </a:r>
            <a:r>
              <a:rPr lang="cs-CZ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Opatření na příjmové straně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8229600" cy="41767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>
                <a:latin typeface="Times New Roman" pitchFamily="18" charset="0"/>
              </a:rPr>
              <a:t>přesun všech položek do základní sazby DPH 20 % s výjimkou knih, tisku a léků, které zůstanou ve snížené sazbě 14 %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Times New Roman" pitchFamily="18" charset="0"/>
              </a:rPr>
              <a:t>sazba srážkové daně vůči daňovým rájům z 15 % na 25 %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Times New Roman" pitchFamily="18" charset="0"/>
              </a:rPr>
              <a:t>zrušení „zelené nafty“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Times New Roman" pitchFamily="18" charset="0"/>
              </a:rPr>
              <a:t>zdvojnásobení sazeb daně z elektřiny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Times New Roman" pitchFamily="18" charset="0"/>
              </a:rPr>
              <a:t>spotřební daň na tiché víno 10 Kč/l s výjimkou malých vinařů (cca 25 % produkce)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Times New Roman" pitchFamily="18" charset="0"/>
              </a:rPr>
              <a:t>zrušení osvobození zemního plynu pro vytápění domácností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Times New Roman" pitchFamily="18" charset="0"/>
              </a:rPr>
              <a:t>zavedení uhlíkové daně – emisní složka spotřební daně z topných olejů a pevných paliv 15 eur za tunu CO</a:t>
            </a:r>
            <a:r>
              <a:rPr lang="cs-CZ" sz="2400" baseline="-25000">
                <a:latin typeface="Times New Roman" pitchFamily="18" charset="0"/>
              </a:rPr>
              <a:t>2</a:t>
            </a:r>
            <a:endParaRPr lang="cs-CZ" sz="2400">
              <a:latin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200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Opatření na příjmové straně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8229600" cy="4248150"/>
          </a:xfrm>
        </p:spPr>
        <p:txBody>
          <a:bodyPr/>
          <a:lstStyle/>
          <a:p>
            <a:r>
              <a:rPr lang="cs-CZ" sz="2800">
                <a:latin typeface="Times New Roman" pitchFamily="18" charset="0"/>
              </a:rPr>
              <a:t>zvýšení sazby DPFO o jeden procentní bod</a:t>
            </a:r>
          </a:p>
          <a:p>
            <a:pPr lvl="1"/>
            <a:r>
              <a:rPr lang="cs-CZ" sz="2400">
                <a:latin typeface="Times New Roman" pitchFamily="18" charset="0"/>
              </a:rPr>
              <a:t>Od roku 2013 z 15 % na 16 %. Předpoklad nabytí účinnosti daňové reformy od roku 2014: zvýšení z 19 % na 20 %.</a:t>
            </a:r>
          </a:p>
          <a:p>
            <a:pPr lvl="1"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  <a:p>
            <a:r>
              <a:rPr lang="cs-CZ" sz="2800">
                <a:latin typeface="Times New Roman" pitchFamily="18" charset="0"/>
              </a:rPr>
              <a:t>nezavedení zaměstnaneckého paušálu</a:t>
            </a:r>
          </a:p>
          <a:p>
            <a:pPr lvl="1"/>
            <a:r>
              <a:rPr lang="cs-CZ" sz="2400">
                <a:latin typeface="Times New Roman" pitchFamily="18" charset="0"/>
              </a:rPr>
              <a:t>Návrh daňové reformy počítal s jednou systémovou slevou na dani, která by nahradila selektivní benefity. Vzhledem k tomu, že sněmovna odmítla odstranění selektivních benefitů, existence této slevy je neúnosným rozpočtovým luxusem.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Opatření na příjmové straně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>
                <a:latin typeface="Times New Roman" pitchFamily="18" charset="0"/>
              </a:rPr>
              <a:t>V případě dočasného zmrazení důchodů dočasné zvýšení progrese DPFO</a:t>
            </a:r>
          </a:p>
          <a:p>
            <a:pPr lvl="1"/>
            <a:r>
              <a:rPr lang="cs-CZ" sz="2400">
                <a:latin typeface="Times New Roman" pitchFamily="18" charset="0"/>
              </a:rPr>
              <a:t>zavedení druhého pásma daně se sazbou 31 % ze základu nad stropy sociálního pojistného v roce 2013</a:t>
            </a:r>
          </a:p>
          <a:p>
            <a:pPr lvl="1"/>
            <a:r>
              <a:rPr lang="cs-CZ" sz="2400">
                <a:latin typeface="Times New Roman" pitchFamily="18" charset="0"/>
              </a:rPr>
              <a:t>sazba 32 % z téhož základu v letech 2014 a 2015, po zrušení výpočtu ze superhrubé mzdy a zvýšení sazby zdravotního pojistného </a:t>
            </a:r>
          </a:p>
          <a:p>
            <a:pPr lvl="1"/>
            <a:r>
              <a:rPr lang="cs-CZ" sz="2400">
                <a:latin typeface="Times New Roman" pitchFamily="18" charset="0"/>
              </a:rPr>
              <a:t>tím dojde ke zvýšení mezní sazby nad stropem sociálního pojistného na zhruba 38 % a nad stropem zdravotního pojistného k opětovnému poklesu na 31 %, resp. 32 %</a:t>
            </a:r>
            <a:r>
              <a:rPr lang="cs-CZ" sz="2400"/>
              <a:t>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620713"/>
            <a:ext cx="8640762" cy="1036637"/>
          </a:xfrm>
        </p:spPr>
        <p:txBody>
          <a:bodyPr/>
          <a:lstStyle/>
          <a:p>
            <a:r>
              <a:rPr lang="cs-CZ" sz="4000">
                <a:latin typeface="Times New Roman" pitchFamily="18" charset="0"/>
              </a:rPr>
              <a:t>Dopady dočasného zavedení progrese</a:t>
            </a:r>
          </a:p>
        </p:txBody>
      </p:sp>
      <p:pic>
        <p:nvPicPr>
          <p:cNvPr id="54272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773238"/>
            <a:ext cx="7632700" cy="4751387"/>
          </a:xfr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1036638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Opatření na příjmové straně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16113"/>
            <a:ext cx="8208963" cy="4608512"/>
          </a:xfrm>
        </p:spPr>
        <p:txBody>
          <a:bodyPr/>
          <a:lstStyle/>
          <a:p>
            <a:r>
              <a:rPr lang="cs-CZ" sz="2800">
                <a:latin typeface="Times New Roman" pitchFamily="18" charset="0"/>
              </a:rPr>
              <a:t>snížení výdajových paušálů OSVČ na úroveň roku 2004 </a:t>
            </a:r>
          </a:p>
        </p:txBody>
      </p:sp>
      <p:graphicFrame>
        <p:nvGraphicFramePr>
          <p:cNvPr id="543955" name="Group 211"/>
          <p:cNvGraphicFramePr>
            <a:graphicFrameLocks noGrp="1"/>
          </p:cNvGraphicFramePr>
          <p:nvPr>
            <p:ph sz="half" idx="2"/>
          </p:nvPr>
        </p:nvGraphicFramePr>
        <p:xfrm>
          <a:off x="971550" y="3068638"/>
          <a:ext cx="7345363" cy="3402012"/>
        </p:xfrm>
        <a:graphic>
          <a:graphicData uri="http://schemas.openxmlformats.org/drawingml/2006/table">
            <a:tbl>
              <a:tblPr/>
              <a:tblGrid>
                <a:gridCol w="2733675"/>
                <a:gridCol w="1227138"/>
                <a:gridCol w="1295400"/>
                <a:gridCol w="766762"/>
                <a:gridCol w="1322388"/>
              </a:tblGrid>
              <a:tr h="511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sektor / v %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1993‑2004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2005‑2008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2010-2011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zemědělství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řemeslné živnosti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živnosti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jiné podnikání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příjmy z poskytnutí práv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duševního vlastnictví</a:t>
                      </a:r>
                      <a:endParaRPr kumimoji="0" lang="cs-CZ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latin typeface="Times New Roman" pitchFamily="18" charset="0"/>
              </a:rPr>
              <a:t>Fiskální cíle vlády 2012 - 2014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sz="2800" b="1"/>
          </a:p>
          <a:p>
            <a:endParaRPr lang="cs-CZ" sz="2800"/>
          </a:p>
          <a:p>
            <a:endParaRPr lang="cs-CZ" sz="2800"/>
          </a:p>
        </p:txBody>
      </p:sp>
      <p:graphicFrame>
        <p:nvGraphicFramePr>
          <p:cNvPr id="510044" name="Group 92"/>
          <p:cNvGraphicFramePr>
            <a:graphicFrameLocks noGrp="1"/>
          </p:cNvGraphicFramePr>
          <p:nvPr>
            <p:ph sz="half" idx="2"/>
          </p:nvPr>
        </p:nvGraphicFramePr>
        <p:xfrm>
          <a:off x="684213" y="2276475"/>
          <a:ext cx="7726362" cy="3816351"/>
        </p:xfrm>
        <a:graphic>
          <a:graphicData uri="http://schemas.openxmlformats.org/drawingml/2006/table">
            <a:tbl>
              <a:tblPr/>
              <a:tblGrid>
                <a:gridCol w="3097212"/>
                <a:gridCol w="1511300"/>
                <a:gridCol w="1584325"/>
                <a:gridCol w="1533525"/>
              </a:tblGrid>
              <a:tr h="10810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rok 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2013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2014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saldo vládního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sektoru v % HDP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(ESA95)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-3,5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-2,9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-1,9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saldo státního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rozpočtu v mld. Kč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(národní metodika)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-105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 -100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-70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162" name="Rectangle 298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229600" cy="1036638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Zdanění OSVČ x zaměstnanec</a:t>
            </a:r>
          </a:p>
        </p:txBody>
      </p:sp>
      <p:graphicFrame>
        <p:nvGraphicFramePr>
          <p:cNvPr id="549183" name="Group 319"/>
          <p:cNvGraphicFramePr>
            <a:graphicFrameLocks noGrp="1"/>
          </p:cNvGraphicFramePr>
          <p:nvPr>
            <p:ph idx="1"/>
          </p:nvPr>
        </p:nvGraphicFramePr>
        <p:xfrm>
          <a:off x="323850" y="2708275"/>
          <a:ext cx="8655368" cy="3290254"/>
        </p:xfrm>
        <a:graphic>
          <a:graphicData uri="http://schemas.openxmlformats.org/drawingml/2006/table">
            <a:tbl>
              <a:tblPr/>
              <a:tblGrid>
                <a:gridCol w="3311525"/>
                <a:gridCol w="1319213"/>
                <a:gridCol w="208280"/>
                <a:gridCol w="2376487"/>
                <a:gridCol w="1439863"/>
              </a:tblGrid>
              <a:tr h="57626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OSVČ - zemědělec (paušál 80 %)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zaměstnanec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tržby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2 000 000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náklady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1 000 000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zisk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1 000 000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roční hrubá mzda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1 000 000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paušální náklady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1 600 000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základ daně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základ daně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1 340 000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daň z příjmů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-16 488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daň z příjmů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124 512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9182" name="Text Box 318"/>
          <p:cNvSpPr txBox="1">
            <a:spLocks noChangeArrowheads="1"/>
          </p:cNvSpPr>
          <p:nvPr/>
        </p:nvSpPr>
        <p:spPr bwMode="auto">
          <a:xfrm>
            <a:off x="395288" y="1844675"/>
            <a:ext cx="849788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/>
              <a:t>Poplatník + manželka bez příjmů, 2 děti, v Kč: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229600" cy="1036638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Zdanění OSVČ x zaměstnanec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>
            <p:ph type="body" sz="half" idx="1"/>
          </p:nvPr>
        </p:nvSpPr>
        <p:spPr>
          <a:xfrm>
            <a:off x="539750" y="1916113"/>
            <a:ext cx="8353425" cy="4103687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cs-CZ">
                <a:latin typeface="Times New Roman" pitchFamily="18" charset="0"/>
              </a:rPr>
              <a:t>Poplatník + manželka bez příjmů, 2 děti, v Kč:</a:t>
            </a:r>
          </a:p>
        </p:txBody>
      </p:sp>
      <p:graphicFrame>
        <p:nvGraphicFramePr>
          <p:cNvPr id="550308" name="Group 420"/>
          <p:cNvGraphicFramePr>
            <a:graphicFrameLocks noGrp="1"/>
          </p:cNvGraphicFramePr>
          <p:nvPr>
            <p:ph sz="half" idx="2"/>
          </p:nvPr>
        </p:nvGraphicFramePr>
        <p:xfrm>
          <a:off x="323850" y="2781300"/>
          <a:ext cx="8516938" cy="3439479"/>
        </p:xfrm>
        <a:graphic>
          <a:graphicData uri="http://schemas.openxmlformats.org/drawingml/2006/table">
            <a:tbl>
              <a:tblPr/>
              <a:tblGrid>
                <a:gridCol w="3024188"/>
                <a:gridCol w="1511300"/>
                <a:gridCol w="217487"/>
                <a:gridCol w="2519363"/>
                <a:gridCol w="1244600"/>
              </a:tblGrid>
              <a:tr h="4556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OSVČ - poradce (paušál 60 %)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zaměstnanec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tržby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náklady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zisk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roční hrubá mzda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500 000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paušální náklady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540 000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základ daně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360 000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základ daně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670 000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daň z příjmů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-22 488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daň z příjmů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CE" charset="-18"/>
                        </a:rPr>
                        <a:t>24 012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229600" cy="1036638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Efektivní zdanění OSVČ</a:t>
            </a:r>
          </a:p>
        </p:txBody>
      </p:sp>
      <p:pic>
        <p:nvPicPr>
          <p:cNvPr id="546822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700213"/>
            <a:ext cx="7921625" cy="4897437"/>
          </a:xfrm>
          <a:noFill/>
          <a:ln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1036638"/>
          </a:xfrm>
        </p:spPr>
        <p:txBody>
          <a:bodyPr/>
          <a:lstStyle/>
          <a:p>
            <a:r>
              <a:rPr lang="cs-CZ" sz="4000">
                <a:latin typeface="Times New Roman" pitchFamily="18" charset="0"/>
              </a:rPr>
              <a:t>Rozpočtové dopady opatření na příjmové straně</a:t>
            </a:r>
            <a:r>
              <a:rPr lang="cs-CZ" sz="4000"/>
              <a:t> 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601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971675"/>
            <a:ext cx="7707313" cy="4886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036637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Situace roku 2012</a:t>
            </a:r>
          </a:p>
        </p:txBody>
      </p:sp>
      <p:pic>
        <p:nvPicPr>
          <p:cNvPr id="53043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989138"/>
            <a:ext cx="7427913" cy="3567112"/>
          </a:xfrm>
          <a:noFill/>
          <a:ln/>
        </p:spPr>
      </p:pic>
      <p:sp>
        <p:nvSpPr>
          <p:cNvPr id="530437" name="Text Box 5"/>
          <p:cNvSpPr txBox="1">
            <a:spLocks noChangeArrowheads="1"/>
          </p:cNvSpPr>
          <p:nvPr/>
        </p:nvSpPr>
        <p:spPr bwMode="auto">
          <a:xfrm>
            <a:off x="539750" y="5445125"/>
            <a:ext cx="81359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cs-CZ"/>
          </a:p>
        </p:txBody>
      </p:sp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827088" y="5661025"/>
            <a:ext cx="77057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/>
              <a:t>K naplnění cíle nutno uspořit </a:t>
            </a:r>
            <a:r>
              <a:rPr lang="cs-CZ" b="1">
                <a:solidFill>
                  <a:srgbClr val="FF0000"/>
                </a:solidFill>
              </a:rPr>
              <a:t>23,6 mld. Kč.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229600" cy="1036638"/>
          </a:xfrm>
        </p:spPr>
        <p:txBody>
          <a:bodyPr/>
          <a:lstStyle/>
          <a:p>
            <a:r>
              <a:rPr lang="cs-CZ">
                <a:latin typeface="Times New Roman" pitchFamily="18" charset="0"/>
              </a:rPr>
              <a:t>Struktura vázání výdajů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3600"/>
            <a:ext cx="8229600" cy="4391025"/>
          </a:xfrm>
        </p:spPr>
        <p:txBody>
          <a:bodyPr/>
          <a:lstStyle/>
          <a:p>
            <a:pPr marL="381000" indent="-381000">
              <a:lnSpc>
                <a:spcPct val="80000"/>
              </a:lnSpc>
            </a:pPr>
            <a:r>
              <a:rPr lang="cs-CZ" sz="2000">
                <a:latin typeface="Times New Roman" pitchFamily="18" charset="0"/>
              </a:rPr>
              <a:t>plošné vázání výdajů ve výši 1,5 % z vymezené základny u „malých kapitol“ (jedná se o kapitoly s výší výdajů do 1,0 mld. Kč)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cs-CZ" sz="2000">
              <a:latin typeface="Times New Roman" pitchFamily="18" charset="0"/>
            </a:endParaRPr>
          </a:p>
          <a:p>
            <a:pPr marL="381000" indent="-381000">
              <a:lnSpc>
                <a:spcPct val="80000"/>
              </a:lnSpc>
            </a:pPr>
            <a:r>
              <a:rPr lang="cs-CZ" sz="2000">
                <a:latin typeface="Times New Roman" pitchFamily="18" charset="0"/>
              </a:rPr>
              <a:t>plošné vázání výdajů ve výši 3,95 % z vymezené základny u ostatních kapitol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cs-CZ" sz="2000">
              <a:latin typeface="Times New Roman" pitchFamily="18" charset="0"/>
            </a:endParaRPr>
          </a:p>
          <a:p>
            <a:pPr marL="381000" indent="-381000">
              <a:lnSpc>
                <a:spcPct val="80000"/>
              </a:lnSpc>
            </a:pPr>
            <a:r>
              <a:rPr lang="cs-CZ" sz="2000">
                <a:latin typeface="Times New Roman" pitchFamily="18" charset="0"/>
              </a:rPr>
              <a:t>selektivní vázání výdajů u vybraných kapitol (MPSV, MPO, MD, MZe, SD, OSFA, VPS), například:</a:t>
            </a:r>
          </a:p>
          <a:p>
            <a:pPr marL="800100" lvl="1" indent="-342900">
              <a:lnSpc>
                <a:spcPct val="80000"/>
              </a:lnSpc>
            </a:pPr>
            <a:r>
              <a:rPr lang="cs-CZ" sz="1800">
                <a:latin typeface="Times New Roman" pitchFamily="18" charset="0"/>
              </a:rPr>
              <a:t>výdaje v kapitole MPO na dotace na obnovitelné zdroje s ohledem na časový posun poskytování</a:t>
            </a:r>
          </a:p>
          <a:p>
            <a:pPr marL="800100" lvl="1" indent="-342900">
              <a:lnSpc>
                <a:spcPct val="80000"/>
              </a:lnSpc>
            </a:pPr>
            <a:r>
              <a:rPr lang="cs-CZ" sz="1800">
                <a:latin typeface="Times New Roman" pitchFamily="18" charset="0"/>
              </a:rPr>
              <a:t>výdaje v kapitole MD na dotace SFDI – snížení platů vč. příslušenství ve fondu za účelem dosažení průměrného platu v OSS a PO financovaných z kapitoly MD</a:t>
            </a:r>
          </a:p>
          <a:p>
            <a:pPr marL="800100" lvl="1" indent="-342900">
              <a:lnSpc>
                <a:spcPct val="80000"/>
              </a:lnSpc>
            </a:pPr>
            <a:r>
              <a:rPr lang="cs-CZ" sz="1800">
                <a:latin typeface="Times New Roman" pitchFamily="18" charset="0"/>
              </a:rPr>
              <a:t>výdaje v kapitole MZe na dotace SZIF – snížení platů vč. příslušenství ve fondu za účelem dosažení průměrného platu v OSS a PO financovaných z kapitoly MZe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Další opatření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průměrný plat zaměstnanců státních fondů nesmí převyšovat průměrný plat v OSS a PO financovaných z příslušné kapitoly</a:t>
            </a:r>
          </a:p>
          <a:p>
            <a:r>
              <a:rPr lang="cs-CZ">
                <a:latin typeface="Times New Roman" pitchFamily="18" charset="0"/>
              </a:rPr>
              <a:t>uzavírání smluv o dodávce konzultačních, poradenských nebo právních služeb za milion Kč nebo více se bude předkládat vládě ke schválení</a:t>
            </a:r>
            <a:r>
              <a:rPr lang="cs-CZ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Dopady vázání výdajů v mld. Kč 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snížení výdajů – malé kapitoly: 0,07</a:t>
            </a:r>
          </a:p>
          <a:p>
            <a:r>
              <a:rPr lang="cs-CZ">
                <a:latin typeface="Times New Roman" pitchFamily="18" charset="0"/>
              </a:rPr>
              <a:t>kapitola Státní dluh: 3,7</a:t>
            </a:r>
          </a:p>
          <a:p>
            <a:r>
              <a:rPr lang="cs-CZ">
                <a:latin typeface="Times New Roman" pitchFamily="18" charset="0"/>
              </a:rPr>
              <a:t>MPO – dotace na OZE, časový posun: 2,5</a:t>
            </a:r>
          </a:p>
          <a:p>
            <a:r>
              <a:rPr lang="cs-CZ">
                <a:latin typeface="Times New Roman" pitchFamily="18" charset="0"/>
              </a:rPr>
              <a:t>MPSV: 3,0</a:t>
            </a:r>
          </a:p>
          <a:p>
            <a:r>
              <a:rPr lang="cs-CZ">
                <a:latin typeface="Times New Roman" pitchFamily="18" charset="0"/>
              </a:rPr>
              <a:t>VPS: 2,5</a:t>
            </a:r>
          </a:p>
          <a:p>
            <a:r>
              <a:rPr lang="cs-CZ">
                <a:latin typeface="Times New Roman" pitchFamily="18" charset="0"/>
              </a:rPr>
              <a:t>snížení výdajů – ostatní kapitoly: 11,6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Situace let 2013 - 2014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aktualizace daňových a ostatních příjmů</a:t>
            </a:r>
          </a:p>
          <a:p>
            <a:r>
              <a:rPr lang="cs-CZ">
                <a:latin typeface="Times New Roman" pitchFamily="18" charset="0"/>
              </a:rPr>
              <a:t>promítnutí některých opatření roku 2012</a:t>
            </a:r>
          </a:p>
          <a:p>
            <a:r>
              <a:rPr lang="cs-CZ">
                <a:latin typeface="Times New Roman" pitchFamily="18" charset="0"/>
              </a:rPr>
              <a:t>k dodržení rozpočtových cílů je nutno přijmout opatření v objemu:</a:t>
            </a:r>
          </a:p>
          <a:p>
            <a:pPr lvl="1"/>
            <a:r>
              <a:rPr lang="cs-CZ">
                <a:latin typeface="Times New Roman" pitchFamily="18" charset="0"/>
              </a:rPr>
              <a:t> 2013: </a:t>
            </a:r>
            <a:r>
              <a:rPr lang="cs-CZ" b="1">
                <a:solidFill>
                  <a:srgbClr val="FF0000"/>
                </a:solidFill>
                <a:latin typeface="Times New Roman" pitchFamily="18" charset="0"/>
              </a:rPr>
              <a:t>42,4 mld. Kč</a:t>
            </a:r>
          </a:p>
          <a:p>
            <a:pPr lvl="1"/>
            <a:r>
              <a:rPr lang="cs-CZ">
                <a:latin typeface="Times New Roman" pitchFamily="18" charset="0"/>
              </a:rPr>
              <a:t> 2014: </a:t>
            </a:r>
            <a:r>
              <a:rPr lang="cs-CZ" b="1">
                <a:solidFill>
                  <a:srgbClr val="FF0000"/>
                </a:solidFill>
                <a:latin typeface="Times New Roman" pitchFamily="18" charset="0"/>
              </a:rPr>
              <a:t>84,4 mld. Kč</a:t>
            </a:r>
          </a:p>
          <a:p>
            <a:pPr lvl="1"/>
            <a:endParaRPr lang="cs-CZ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229600" cy="1036638"/>
          </a:xfrm>
        </p:spPr>
        <p:txBody>
          <a:bodyPr/>
          <a:lstStyle/>
          <a:p>
            <a:r>
              <a:rPr lang="cs-CZ" sz="4000">
                <a:latin typeface="Times New Roman" pitchFamily="18" charset="0"/>
              </a:rPr>
              <a:t>Vývoj struktury výdajů při nerostoucích příjmech</a:t>
            </a:r>
          </a:p>
        </p:txBody>
      </p:sp>
      <p:graphicFrame>
        <p:nvGraphicFramePr>
          <p:cNvPr id="547845" name="Object 5"/>
          <p:cNvGraphicFramePr>
            <a:graphicFrameLocks noChangeAspect="1"/>
          </p:cNvGraphicFramePr>
          <p:nvPr>
            <p:ph idx="1"/>
          </p:nvPr>
        </p:nvGraphicFramePr>
        <p:xfrm>
          <a:off x="611188" y="2133600"/>
          <a:ext cx="7777162" cy="4724400"/>
        </p:xfrm>
        <a:graphic>
          <a:graphicData uri="http://schemas.openxmlformats.org/presentationml/2006/ole">
            <p:oleObj spid="_x0000_s547845" name="Graf" r:id="rId3" imgW="5295854" imgH="3419519" progId="Excel.Char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Times New Roman" pitchFamily="18" charset="0"/>
              </a:rPr>
              <a:t>Cíle pro rozpočtovou stabilizaci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arenR"/>
            </a:pPr>
            <a:r>
              <a:rPr lang="cs-CZ">
                <a:latin typeface="Times New Roman" pitchFamily="18" charset="0"/>
              </a:rPr>
              <a:t>i přes méně příznivý vývoj ekonomiky nepolevíme v tempu rozpočtové stabilizace</a:t>
            </a:r>
          </a:p>
          <a:p>
            <a:pPr marL="609600" indent="-609600">
              <a:buFontTx/>
              <a:buAutoNum type="arabicParenR"/>
            </a:pPr>
            <a:r>
              <a:rPr lang="cs-CZ">
                <a:latin typeface="Times New Roman" pitchFamily="18" charset="0"/>
              </a:rPr>
              <a:t>navrhovaná opatření by měla co nejméně bránit hospodářskému růstu</a:t>
            </a:r>
          </a:p>
          <a:p>
            <a:pPr marL="609600" indent="-609600">
              <a:buFontTx/>
              <a:buAutoNum type="arabicParenR"/>
            </a:pPr>
            <a:r>
              <a:rPr lang="cs-CZ">
                <a:latin typeface="Times New Roman" pitchFamily="18" charset="0"/>
              </a:rPr>
              <a:t>dopady navrhovaných opatření by měly být co nejspravedlivěji rozloženy na celou společnost</a:t>
            </a:r>
          </a:p>
          <a:p>
            <a:pPr marL="609600" indent="-609600">
              <a:buFontTx/>
              <a:buAutoNum type="arabicParenR"/>
            </a:pPr>
            <a:endParaRPr lang="cs-CZ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6911</TotalTime>
  <Words>705</Words>
  <Application>Microsoft Office PowerPoint</Application>
  <PresentationFormat>Předvádění na obrazovce (4:3)</PresentationFormat>
  <Paragraphs>224</Paragraphs>
  <Slides>24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Times New Roman</vt:lpstr>
      <vt:lpstr>Wingdings</vt:lpstr>
      <vt:lpstr>Arial CE</vt:lpstr>
      <vt:lpstr>Default Design</vt:lpstr>
      <vt:lpstr>Graf aplikace Microsoft Office Excel</vt:lpstr>
      <vt:lpstr>Stabilizační rozpočtová opatření  pro období 2012 - 2014</vt:lpstr>
      <vt:lpstr>Fiskální cíle vlády 2012 - 2014</vt:lpstr>
      <vt:lpstr>Situace roku 2012</vt:lpstr>
      <vt:lpstr>Struktura vázání výdajů</vt:lpstr>
      <vt:lpstr>Další opatření</vt:lpstr>
      <vt:lpstr>Dopady vázání výdajů v mld. Kč </vt:lpstr>
      <vt:lpstr>Situace let 2013 - 2014</vt:lpstr>
      <vt:lpstr>Vývoj struktury výdajů při nerostoucích příjmech</vt:lpstr>
      <vt:lpstr>Cíle pro rozpočtovou stabilizaci</vt:lpstr>
      <vt:lpstr>Možnosti řešení</vt:lpstr>
      <vt:lpstr>Vývoj strukturálního deficitu</vt:lpstr>
      <vt:lpstr>Opatření na výdajové straně</vt:lpstr>
      <vt:lpstr>Opatření na výdajové straně</vt:lpstr>
      <vt:lpstr>Rozpočtové dopady opatření na výdajové straně v mld. Kč</vt:lpstr>
      <vt:lpstr>Opatření na příjmové straně</vt:lpstr>
      <vt:lpstr>Opatření na příjmové straně</vt:lpstr>
      <vt:lpstr>Opatření na příjmové straně</vt:lpstr>
      <vt:lpstr>Dopady dočasného zavedení progrese</vt:lpstr>
      <vt:lpstr>Opatření na příjmové straně</vt:lpstr>
      <vt:lpstr>Zdanění OSVČ x zaměstnanec</vt:lpstr>
      <vt:lpstr>Zdanění OSVČ x zaměstnanec</vt:lpstr>
      <vt:lpstr>Efektivní zdanění OSVČ</vt:lpstr>
      <vt:lpstr>Rozpočtové dopady opatření na příjmové straně </vt:lpstr>
      <vt:lpstr>Děkuji za pozornost.</vt:lpstr>
    </vt:vector>
  </TitlesOfParts>
  <Company>MFCR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veřejných financí v kontextu EURA</dc:title>
  <dc:creator>Jiří Vaněk</dc:creator>
  <cp:lastModifiedBy>JiriVanek</cp:lastModifiedBy>
  <cp:revision>208</cp:revision>
  <dcterms:created xsi:type="dcterms:W3CDTF">2005-05-06T09:43:40Z</dcterms:created>
  <dcterms:modified xsi:type="dcterms:W3CDTF">2012-02-27T14:40:19Z</dcterms:modified>
</cp:coreProperties>
</file>