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4" r:id="rId32"/>
    <p:sldId id="285" r:id="rId33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Microsoft YaHei" pitchFamily="3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D16552F3-1075-45DF-A3FE-3ECA6BD37344}" type="datetimeFigureOut">
              <a:rPr lang="cs-CZ"/>
              <a:pPr/>
              <a:t>21.8.2012</a:t>
            </a:fld>
            <a:endParaRPr lang="cs-CZ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600D8589-938D-4991-8EC9-463CBB6BF3B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828" name="Rectangle 11"/>
          <p:cNvSpPr>
            <a:spLocks noGrp="1" noChangeArrowheads="1"/>
          </p:cNvSpPr>
          <p:nvPr>
            <p:ph type="sldImg"/>
          </p:nvPr>
        </p:nvSpPr>
        <p:spPr bwMode="auto">
          <a:xfrm>
            <a:off x="920750" y="744538"/>
            <a:ext cx="4948238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4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925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8163"/>
            <a:ext cx="2935288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918F76B-7968-4800-957B-92FED0034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D0CF53-6D73-4FD8-B087-F5C678DF6018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0EE7E9-F281-4F69-ACD3-9BEF814C7457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10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Text Box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0009" tIns="46805" rIns="90009" bIns="4680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Times New Roman" pitchFamily="18" charset="0"/>
                <a:ea typeface="Microsoft YaHei" pitchFamily="32" charset="-122"/>
              </a:rPr>
              <a:t>http://zpravy.idnes.cz/za-zdmi-ldn-je-pacient-nula-zjistil-reporter-mf-dnes-fht-/domaci.aspx?c=A080706_225553_domaci_mia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38B457-7DC2-4392-BFE2-AC8B78057A75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11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6E9E1E-9AFA-4CA1-BE55-0E71F78E6FAC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12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9CA316-0805-4671-9565-C28A75F869D2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13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9163" y="744538"/>
            <a:ext cx="4951412" cy="37131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0838" cy="44592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657B98-0778-45E9-BE54-1CA9A94541A2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14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EA6544-F67D-4AEB-832F-252C76E2042F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15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505E30-47A0-43B6-90DE-012956183701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16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7C6E22-C039-41A8-8FDD-F2DF17340C05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17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3BF1D5-B6B5-4ADC-AD48-E9348F1BA6DB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18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BC0E70-1FAD-4F8A-89B6-8BF01F19E660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19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99E9C5-C393-4D41-8D3E-6CA8561AD5D2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2A464A-B60F-490E-8F70-E01FFF24BB89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20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9163" y="744538"/>
            <a:ext cx="4954587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4013" cy="4462463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D58F2A-F7AB-44AF-9585-3C5BAF3A34DE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22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BC635F-2E79-4151-9A6D-16BA615FB5D8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23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D15C27-C447-409E-9FD5-A393A3AAD0E1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24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3821CF-4B7C-4B20-9498-E462B5A9013C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25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9163" y="744538"/>
            <a:ext cx="4951412" cy="37131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0838" cy="44592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105927-E4B8-48D9-9D5B-812895FD9E84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26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B81B6A-18B2-44F7-A760-3EA72AFBB1FE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27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02E242-5AF9-42FC-976F-786A4527AC38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28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0EECA9-BB23-4B21-B8E0-3273D5CBB78F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29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A01E78-FD36-474B-A99C-1B3E14D23A01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30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8B0CF7-7B9B-47F6-91D6-ACFCB9C39B9A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3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F70B1-F705-4651-B4E0-C09FDC9B0B30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31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D66376-744E-40B2-9CEE-715B9B5EDD73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4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C37F61-948D-4B22-862B-BDA337BE117C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5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C20D48-A313-4D9D-A73D-720D77085AB8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6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2AB89C-D0B6-4F79-B148-A7D7F71E4C84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7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A209DC-81DC-4101-801A-06961F9E2D9E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8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304F4C-FAC2-4EE7-875C-C4C7470FD2C0}" type="slidenum">
              <a:rPr lang="cs-CZ" smtClean="0">
                <a:latin typeface="Times New Roman" pitchFamily="18" charset="0"/>
                <a:ea typeface="Microsoft YaHei" pitchFamily="32" charset="-122"/>
              </a:rPr>
              <a:pPr/>
              <a:t>9</a:t>
            </a:fld>
            <a:endParaRPr lang="cs-CZ" smtClean="0">
              <a:latin typeface="Times New Roman" pitchFamily="18" charset="0"/>
              <a:ea typeface="Microsoft YaHei" pitchFamily="32" charset="-122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0009" tIns="46805" rIns="90009" bIns="4680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Times New Roman" pitchFamily="18" charset="0"/>
                <a:ea typeface="Microsoft YaHei" pitchFamily="32" charset="-122"/>
              </a:rPr>
              <a:t>http://zpravy.idnes.cz/za-zdmi-ldn-je-pacient-nula-zjistil-reporter-mf-dnes-fht-/domaci.aspx?c=A080706_225553_domaci_mia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1045-E5F0-4012-B89B-141CC458AE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A99DA-ACED-43BF-833E-07C80469DE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1425" y="0"/>
            <a:ext cx="1695450" cy="61150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33488" y="0"/>
            <a:ext cx="4935537" cy="61150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5CB6-3145-4F68-A60B-9D276F474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6790-1E3A-49C5-AC78-51A058014F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318E-725A-40BA-90D2-11C75ECEAF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4FDB-FA00-4C7A-B063-87A51B31F6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650F-9696-45E5-AD72-6AE18AD5A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8AF-8A07-43BF-BED7-2F306274C4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F1AA-9A18-4310-98EB-5C4921371A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B0AF0-1E46-4D37-B345-4A9DE01C4F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41A-92A5-46D3-B57F-D4FD2BFBF4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1818-DCFC-40DB-ABAC-C91D51F60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F512-7161-469E-BA7E-E2B63FC3F7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3279-36D2-4812-B1A8-7C5B10A647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54225" cy="45148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1863" cy="45148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2079-9F0C-4A89-8776-CFCC16224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2C7F-A1EB-49B9-9979-02348233F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147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0588" y="1600200"/>
            <a:ext cx="331628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06B99-84E5-4F97-BDF8-F075A3D49F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4D13-D3FF-4D32-8A2B-606BCD93EC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D923-7899-422A-82AB-61FE54E74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7958-16CB-4698-B46B-75A0DF6B7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3A07-2425-455E-AF1B-01007FE0B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3307-6C7A-44E8-9E20-959C6688BC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3175" y="0"/>
            <a:ext cx="8024813" cy="1079500"/>
          </a:xfrm>
          <a:custGeom>
            <a:avLst/>
            <a:gdLst>
              <a:gd name="T0" fmla="*/ 4012407 w 21600"/>
              <a:gd name="T1" fmla="*/ 0 h 21600"/>
              <a:gd name="T2" fmla="*/ 8024813 w 21600"/>
              <a:gd name="T3" fmla="*/ 539750 h 21600"/>
              <a:gd name="T4" fmla="*/ 4012407 w 21600"/>
              <a:gd name="T5" fmla="*/ 1079500 h 21600"/>
              <a:gd name="T6" fmla="*/ 0 w 21600"/>
              <a:gd name="T7" fmla="*/ 5397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D6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3488" y="1600200"/>
            <a:ext cx="6783387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33488" y="6245225"/>
            <a:ext cx="1371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914650" y="6237288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207125" y="6245225"/>
            <a:ext cx="182403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66CB5A6-CF73-4762-BF60-55E1FC2940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8628063" y="558800"/>
            <a:ext cx="522287" cy="522288"/>
          </a:xfrm>
          <a:custGeom>
            <a:avLst/>
            <a:gdLst>
              <a:gd name="T0" fmla="*/ 261144 w 21600"/>
              <a:gd name="T1" fmla="*/ 0 h 21600"/>
              <a:gd name="T2" fmla="*/ 522287 w 21600"/>
              <a:gd name="T3" fmla="*/ 261144 h 21600"/>
              <a:gd name="T4" fmla="*/ 261144 w 21600"/>
              <a:gd name="T5" fmla="*/ 522288 h 21600"/>
              <a:gd name="T6" fmla="*/ 0 w 21600"/>
              <a:gd name="T7" fmla="*/ 261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3114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8621713" y="0"/>
            <a:ext cx="522287" cy="522288"/>
          </a:xfrm>
          <a:custGeom>
            <a:avLst/>
            <a:gdLst>
              <a:gd name="T0" fmla="*/ 261144 w 21600"/>
              <a:gd name="T1" fmla="*/ 0 h 21600"/>
              <a:gd name="T2" fmla="*/ 522287 w 21600"/>
              <a:gd name="T3" fmla="*/ 261144 h 21600"/>
              <a:gd name="T4" fmla="*/ 261144 w 21600"/>
              <a:gd name="T5" fmla="*/ 522288 h 21600"/>
              <a:gd name="T6" fmla="*/ 0 w 21600"/>
              <a:gd name="T7" fmla="*/ 261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2CD2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8066088" y="558800"/>
            <a:ext cx="522287" cy="522288"/>
          </a:xfrm>
          <a:custGeom>
            <a:avLst/>
            <a:gdLst>
              <a:gd name="T0" fmla="*/ 261144 w 21600"/>
              <a:gd name="T1" fmla="*/ 0 h 21600"/>
              <a:gd name="T2" fmla="*/ 522287 w 21600"/>
              <a:gd name="T3" fmla="*/ 261144 h 21600"/>
              <a:gd name="T4" fmla="*/ 261144 w 21600"/>
              <a:gd name="T5" fmla="*/ 522288 h 21600"/>
              <a:gd name="T6" fmla="*/ 0 w 21600"/>
              <a:gd name="T7" fmla="*/ 261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D6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066088" y="0"/>
            <a:ext cx="522287" cy="522288"/>
          </a:xfrm>
          <a:custGeom>
            <a:avLst/>
            <a:gdLst>
              <a:gd name="T0" fmla="*/ 261144 w 21600"/>
              <a:gd name="T1" fmla="*/ 0 h 21600"/>
              <a:gd name="T2" fmla="*/ 522287 w 21600"/>
              <a:gd name="T3" fmla="*/ 261144 h 21600"/>
              <a:gd name="T4" fmla="*/ 261144 w 21600"/>
              <a:gd name="T5" fmla="*/ 522288 h 21600"/>
              <a:gd name="T6" fmla="*/ 0 w 21600"/>
              <a:gd name="T7" fmla="*/ 261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DBB3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41438"/>
            <a:ext cx="892175" cy="551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783387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3D6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12700" y="1968500"/>
            <a:ext cx="9156700" cy="4889500"/>
          </a:xfrm>
          <a:custGeom>
            <a:avLst/>
            <a:gdLst>
              <a:gd name="T0" fmla="*/ 4578350 w 21600"/>
              <a:gd name="T1" fmla="*/ 0 h 21600"/>
              <a:gd name="T2" fmla="*/ 9156700 w 21600"/>
              <a:gd name="T3" fmla="*/ 2444750 h 21600"/>
              <a:gd name="T4" fmla="*/ 4578350 w 21600"/>
              <a:gd name="T5" fmla="*/ 4889500 h 21600"/>
              <a:gd name="T6" fmla="*/ 0 w 21600"/>
              <a:gd name="T7" fmla="*/ 24447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D6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2463800"/>
            <a:ext cx="6783387" cy="217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20788" y="6245225"/>
            <a:ext cx="13700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16238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207125" y="6245225"/>
            <a:ext cx="182403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377220D-0E3E-40F1-8A01-6B5F135487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682625"/>
            <a:ext cx="6737350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89138"/>
            <a:ext cx="812800" cy="486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GillSans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3D6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187450" y="2852738"/>
            <a:ext cx="6578600" cy="603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FFFFFF"/>
                </a:solidFill>
                <a:latin typeface="GillSans" charset="0"/>
              </a:rPr>
              <a:t>SPORT </a:t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2400" b="1">
                <a:solidFill>
                  <a:srgbClr val="FFFFFF"/>
                </a:solidFill>
                <a:latin typeface="GillSans" charset="0"/>
              </a:rPr>
              <a:t> NEJPŘIROZENĚJŠÍ PREVENCE ZDRAVOTNÍCH RIZIK</a:t>
            </a: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1400" b="1">
                <a:solidFill>
                  <a:srgbClr val="FFFFFF"/>
                </a:solidFill>
                <a:latin typeface="GillSans" charset="0"/>
              </a:rPr>
              <a:t>Tisková konference</a:t>
            </a:r>
            <a:br>
              <a:rPr lang="cs-CZ" sz="1400" b="1">
                <a:solidFill>
                  <a:srgbClr val="FFFFFF"/>
                </a:solidFill>
                <a:latin typeface="GillSans" charset="0"/>
              </a:rPr>
            </a:br>
            <a:r>
              <a:rPr lang="cs-CZ" sz="1400" b="1">
                <a:solidFill>
                  <a:srgbClr val="FFFFFF"/>
                </a:solidFill>
                <a:latin typeface="GillSans" charset="0"/>
              </a:rPr>
              <a:t>Praha </a:t>
            </a:r>
            <a:br>
              <a:rPr lang="cs-CZ" sz="1400" b="1">
                <a:solidFill>
                  <a:srgbClr val="FFFFFF"/>
                </a:solidFill>
                <a:latin typeface="GillSans" charset="0"/>
              </a:rPr>
            </a:br>
            <a:r>
              <a:rPr lang="cs-CZ" sz="1400" b="1">
                <a:solidFill>
                  <a:srgbClr val="FFFFFF"/>
                </a:solidFill>
                <a:latin typeface="GillSans" charset="0"/>
              </a:rPr>
              <a:t>21. srpen 2012</a:t>
            </a: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32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3200" b="1">
                <a:solidFill>
                  <a:srgbClr val="FFFFFF"/>
                </a:solidFill>
                <a:latin typeface="GillSans" charset="0"/>
              </a:rPr>
            </a:br>
            <a:r>
              <a:rPr lang="cs-CZ" sz="24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2400" b="1">
                <a:solidFill>
                  <a:srgbClr val="FFFFFF"/>
                </a:solidFill>
                <a:latin typeface="GillSans" charset="0"/>
              </a:rPr>
            </a:br>
            <a:r>
              <a:rPr lang="cs-CZ" sz="24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2400" b="1">
                <a:solidFill>
                  <a:srgbClr val="FFFFFF"/>
                </a:solidFill>
                <a:latin typeface="GillSans" charset="0"/>
              </a:rPr>
            </a:br>
            <a:endParaRPr lang="cs-CZ" sz="2400" b="1">
              <a:solidFill>
                <a:srgbClr val="FFFFFF"/>
              </a:solidFill>
              <a:latin typeface="GillSans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3600" y="0"/>
            <a:ext cx="6696075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UŽÍVÁNÍ NÁVYKOVÝCH LÁTEK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341438"/>
            <a:ext cx="6127750" cy="403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835150" y="5661025"/>
            <a:ext cx="13366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2060"/>
                </a:solidFill>
                <a:latin typeface="Arial" charset="0"/>
              </a:rPr>
              <a:t>Zdroj: HBSC (2012)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258888" y="1844675"/>
            <a:ext cx="6553200" cy="2663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DBB30"/>
          </a:solidFill>
          <a:ln w="9360">
            <a:solidFill>
              <a:srgbClr val="003D6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4800" b="1">
                <a:solidFill>
                  <a:srgbClr val="003D61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ZDRAVOTNÍ NÁSLEDKY ŠPATNÉHO ŽIVOTNÍHO STYLU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6650037" cy="640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3D61"/>
              </a:solidFill>
              <a:latin typeface="GillSans" charset="0"/>
            </a:endParaRPr>
          </a:p>
          <a:p>
            <a:pPr lvl="1">
              <a:spcBef>
                <a:spcPts val="500"/>
              </a:spcBef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výskyt obezity u dospělých p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ř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ímo souvisí s váhou v dětství</a:t>
            </a:r>
          </a:p>
          <a:p>
            <a:pPr lvl="1">
              <a:spcBef>
                <a:spcPts val="500"/>
              </a:spcBef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b="1">
              <a:solidFill>
                <a:srgbClr val="003D61"/>
              </a:solidFill>
              <a:latin typeface="GillSans" charset="0"/>
            </a:endParaRPr>
          </a:p>
          <a:p>
            <a:pPr lvl="1">
              <a:spcBef>
                <a:spcPts val="500"/>
              </a:spcBef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více než 3/4 (77 %) t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ě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ch, kte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ř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í v d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ě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tství m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ě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li nadváhu 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č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i</a:t>
            </a:r>
          </a:p>
          <a:p>
            <a:pPr lvl="1"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	obezitu spadají do této kategorie i v dospělosti 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000" b="1">
              <a:solidFill>
                <a:srgbClr val="003D61"/>
              </a:solidFill>
              <a:latin typeface="Arial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3D61"/>
                </a:solidFill>
                <a:latin typeface="Arial" charset="0"/>
              </a:rPr>
              <a:t>         Matoušek et al. (2010)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3D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>
                <a:solidFill>
                  <a:srgbClr val="003D61"/>
                </a:solidFill>
                <a:latin typeface="GillSans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ZDRAVOTNÍ NÁSLEDKY ŠPATNÉHO ŽIVOTNÍHO STYLU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33488" y="1600200"/>
            <a:ext cx="6794500" cy="355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47813" y="5661025"/>
            <a:ext cx="174625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2060"/>
                </a:solidFill>
                <a:latin typeface="Arial" charset="0"/>
              </a:rPr>
              <a:t>Zdroj: STEM/MARK (2008)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73238"/>
            <a:ext cx="5545138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0"/>
            <a:ext cx="6784975" cy="104298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/>
              <a:t>ZDRAVOTNÍ NÁSLEDKY ŠPATNÉHO ŽIVOTNÍHO STYLU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1855788"/>
            <a:ext cx="5561012" cy="333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76375" y="5876925"/>
            <a:ext cx="1944688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2060"/>
                </a:solidFill>
                <a:latin typeface="Arial" charset="0"/>
              </a:rPr>
              <a:t>Zdroj: STEM/MARK(2008)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260475" y="26988"/>
            <a:ext cx="6794500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ZDRAVOTNÍ NÁSLEDKY ŠPATNÉHO ŽIVOTNÍHO STYLU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4213" y="1600200"/>
            <a:ext cx="792003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>
                <a:solidFill>
                  <a:srgbClr val="003D61"/>
                </a:solidFill>
                <a:latin typeface="GillSans" charset="0"/>
              </a:rPr>
              <a:t>Chronické neinfek</a:t>
            </a:r>
            <a:r>
              <a:rPr lang="cs-CZ" sz="2400" b="1">
                <a:solidFill>
                  <a:srgbClr val="003D61"/>
                </a:solidFill>
                <a:latin typeface="Arial" charset="0"/>
              </a:rPr>
              <a:t>č</a:t>
            </a:r>
            <a:r>
              <a:rPr lang="cs-CZ" sz="2400" b="1">
                <a:solidFill>
                  <a:srgbClr val="003D61"/>
                </a:solidFill>
                <a:latin typeface="GillSans" charset="0"/>
              </a:rPr>
              <a:t>ní choroby spojené s obezitou:</a:t>
            </a:r>
          </a:p>
          <a:p>
            <a:pPr>
              <a:spcBef>
                <a:spcPts val="500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>
              <a:solidFill>
                <a:srgbClr val="003D61"/>
              </a:solidFill>
              <a:latin typeface="GillSans" charset="0"/>
            </a:endParaRP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>
                <a:solidFill>
                  <a:srgbClr val="003D61"/>
                </a:solidFill>
                <a:latin typeface="GillSans" charset="0"/>
              </a:rPr>
              <a:t> </a:t>
            </a:r>
            <a:r>
              <a:rPr lang="cs-CZ" sz="2000">
                <a:solidFill>
                  <a:srgbClr val="003D61"/>
                </a:solidFill>
                <a:latin typeface="GillSans" charset="0"/>
              </a:rPr>
              <a:t>vysoký krevní tlak a srdeční choroby</a:t>
            </a: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choroby zažívacího ústrojí</a:t>
            </a: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onemocnění jater</a:t>
            </a: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nádorová onemocnění</a:t>
            </a: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kloubní onemocnění</a:t>
            </a: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psychosociální problémy</a:t>
            </a:r>
          </a:p>
          <a:p>
            <a:pPr lvl="1">
              <a:spcBef>
                <a:spcPts val="500"/>
              </a:spcBef>
              <a:buClr>
                <a:srgbClr val="003D61"/>
              </a:buClr>
              <a:buSzPct val="55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diabetes mellitus </a:t>
            </a:r>
            <a:r>
              <a:rPr lang="cs-CZ">
                <a:solidFill>
                  <a:srgbClr val="003D61"/>
                </a:solidFill>
                <a:latin typeface="GillSans" charset="0"/>
              </a:rPr>
              <a:t>(nejčastější onemocnění vyvolané obezitou)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DIABETES   II. TYPU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33488" y="1600200"/>
            <a:ext cx="67945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003D61"/>
                </a:solidFill>
                <a:latin typeface="GillSans" charset="0"/>
              </a:rPr>
              <a:t>  </a:t>
            </a:r>
            <a:r>
              <a:rPr lang="cs-CZ" sz="1600" b="1">
                <a:solidFill>
                  <a:srgbClr val="000000"/>
                </a:solidFill>
                <a:latin typeface="GillSans" charset="0"/>
              </a:rPr>
              <a:t>Vývoj počtu léčených diabetiků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05038"/>
            <a:ext cx="6299200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708150" y="5805488"/>
            <a:ext cx="2957513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000" b="1">
                <a:solidFill>
                  <a:srgbClr val="003D61"/>
                </a:solidFill>
                <a:latin typeface="Arial" charset="0"/>
              </a:rPr>
              <a:t>Zdroj: ÚZIS, Zdravotnická ročenka ČR (2010)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ZDRAVOTNÍ NÁSLEDKY ŠPATNÉHO ŽIVOTNÍHO STYLU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946150" y="3033713"/>
            <a:ext cx="67945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>
                <a:solidFill>
                  <a:srgbClr val="003D61"/>
                </a:solidFill>
                <a:latin typeface="GillSans" charset="0"/>
              </a:rPr>
              <a:t> 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>
              <a:solidFill>
                <a:srgbClr val="003D61"/>
              </a:solidFill>
              <a:latin typeface="GillSans" charset="0"/>
            </a:endParaRP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900113" y="1989138"/>
            <a:ext cx="7199312" cy="2700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DBB30"/>
          </a:solidFill>
          <a:ln w="9360">
            <a:solidFill>
              <a:srgbClr val="003D6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4800" b="1">
                <a:solidFill>
                  <a:srgbClr val="003D61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042988" y="2349500"/>
            <a:ext cx="6958012" cy="217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>
                <a:srgbClr val="003D61"/>
              </a:buClr>
              <a:buSzPct val="45000"/>
              <a:buFont typeface="Wingdings" pitchFamily="2" charset="2"/>
              <a:buChar char=""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  chronická neinfekční onemocnění zap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říčiň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ují 63 % z celkového 	             </a:t>
            </a:r>
          </a:p>
          <a:p>
            <a:pPr>
              <a:spcBef>
                <a:spcPts val="500"/>
              </a:spcBef>
              <a:buClrTx/>
              <a:buSzPct val="45000"/>
              <a:buFontTx/>
              <a:buNone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    po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č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tu úmrtí</a:t>
            </a:r>
          </a:p>
          <a:p>
            <a:pPr>
              <a:spcBef>
                <a:spcPts val="500"/>
              </a:spcBef>
              <a:buClrTx/>
              <a:buSzPct val="45000"/>
              <a:buFontTx/>
              <a:buNone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 sz="16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>
                <a:srgbClr val="003D61"/>
              </a:buClr>
              <a:buSzPct val="45000"/>
              <a:buFont typeface="Wingdings" pitchFamily="2" charset="2"/>
              <a:buChar char=""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  zp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ů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sobují rovn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ěž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 úmrtí 9 milionů lidí do věku 60ti let ka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ž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dý rok</a:t>
            </a:r>
          </a:p>
          <a:p>
            <a:pPr>
              <a:spcBef>
                <a:spcPts val="500"/>
              </a:spcBef>
              <a:buClrTx/>
              <a:buSzPct val="45000"/>
              <a:buFontTx/>
              <a:buNone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 sz="16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>
                <a:srgbClr val="003D61"/>
              </a:buClr>
              <a:buSzPct val="45000"/>
              <a:buFont typeface="Wingdings" pitchFamily="2" charset="2"/>
              <a:buChar char=""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  závislost na tabáku a alkoholu má za následek p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ř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ed</a:t>
            </a:r>
            <a:r>
              <a:rPr lang="cs-CZ" sz="1600" b="1">
                <a:solidFill>
                  <a:srgbClr val="003D61"/>
                </a:solidFill>
                <a:latin typeface="Arial" charset="0"/>
              </a:rPr>
              <a:t>č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asné úmrtí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 sz="1600" b="1">
              <a:solidFill>
                <a:srgbClr val="003D61"/>
              </a:solidFill>
              <a:latin typeface="GillSans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NÁKLADY VYDANÉ NA ZDRAVOTNÍ PÉČI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87450" y="1916113"/>
            <a:ext cx="67945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04863" lvl="1">
              <a:lnSpc>
                <a:spcPct val="150000"/>
              </a:lnSpc>
              <a:spcBef>
                <a:spcPts val="500"/>
              </a:spcBef>
              <a:buSzPct val="105000"/>
              <a:buFont typeface="Wingdings" pitchFamily="2" charset="2"/>
              <a:buChar char="§"/>
              <a:tabLst>
                <a:tab pos="976313" algn="l"/>
                <a:tab pos="1890713" algn="l"/>
                <a:tab pos="2805113" algn="l"/>
                <a:tab pos="3719513" algn="l"/>
                <a:tab pos="4633913" algn="l"/>
                <a:tab pos="5548313" algn="l"/>
                <a:tab pos="6462713" algn="l"/>
                <a:tab pos="7377113" algn="l"/>
                <a:tab pos="8291513" algn="l"/>
                <a:tab pos="9205913" algn="l"/>
                <a:tab pos="10120313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>
                <a:solidFill>
                  <a:srgbClr val="003D61"/>
                </a:solidFill>
                <a:latin typeface="GillSans" charset="0"/>
              </a:rPr>
              <a:t>stát vynakládá na zdravotní péči 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obézního jedince o 30 % více než na jedince s normální tělesnou hmotností</a:t>
            </a:r>
          </a:p>
          <a:p>
            <a:pPr marL="804863" lvl="1">
              <a:lnSpc>
                <a:spcPct val="150000"/>
              </a:lnSpc>
              <a:spcBef>
                <a:spcPts val="500"/>
              </a:spcBef>
              <a:buClrTx/>
              <a:buSzPct val="105000"/>
              <a:buFont typeface="Wingdings" pitchFamily="2" charset="2"/>
              <a:buChar char="§"/>
              <a:tabLst>
                <a:tab pos="976313" algn="l"/>
                <a:tab pos="1890713" algn="l"/>
                <a:tab pos="2805113" algn="l"/>
                <a:tab pos="3719513" algn="l"/>
                <a:tab pos="4633913" algn="l"/>
                <a:tab pos="5548313" algn="l"/>
                <a:tab pos="6462713" algn="l"/>
                <a:tab pos="7377113" algn="l"/>
                <a:tab pos="8291513" algn="l"/>
                <a:tab pos="9205913" algn="l"/>
                <a:tab pos="10120313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b="1">
              <a:solidFill>
                <a:srgbClr val="003D61"/>
              </a:solidFill>
              <a:latin typeface="GillSans" charset="0"/>
            </a:endParaRPr>
          </a:p>
          <a:p>
            <a:pPr marL="804863" lvl="1">
              <a:lnSpc>
                <a:spcPct val="150000"/>
              </a:lnSpc>
              <a:spcBef>
                <a:spcPts val="500"/>
              </a:spcBef>
              <a:buSzPct val="105000"/>
              <a:buFont typeface="Wingdings" pitchFamily="2" charset="2"/>
              <a:buChar char="§"/>
              <a:tabLst>
                <a:tab pos="976313" algn="l"/>
                <a:tab pos="1890713" algn="l"/>
                <a:tab pos="2805113" algn="l"/>
                <a:tab pos="3719513" algn="l"/>
                <a:tab pos="4633913" algn="l"/>
                <a:tab pos="5548313" algn="l"/>
                <a:tab pos="6462713" algn="l"/>
                <a:tab pos="7377113" algn="l"/>
                <a:tab pos="8291513" algn="l"/>
                <a:tab pos="9205913" algn="l"/>
                <a:tab pos="10120313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>
                <a:solidFill>
                  <a:srgbClr val="003D61"/>
                </a:solidFill>
                <a:latin typeface="GillSans" charset="0"/>
              </a:rPr>
              <a:t>VZP vydává na léčbu 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jednoho obézního pacienta cca 100 000 Kč/rok</a:t>
            </a:r>
            <a:r>
              <a:rPr lang="cs-CZ">
                <a:solidFill>
                  <a:srgbClr val="003D61"/>
                </a:solidFill>
                <a:latin typeface="GillSans" charset="0"/>
              </a:rPr>
              <a:t> (přičemž celkový počet nemocných obezitou v ČR je 200 000)</a:t>
            </a:r>
          </a:p>
          <a:p>
            <a:pPr marL="804863" lvl="1">
              <a:lnSpc>
                <a:spcPct val="150000"/>
              </a:lnSpc>
              <a:spcBef>
                <a:spcPts val="500"/>
              </a:spcBef>
              <a:buClrTx/>
              <a:buSzPct val="105000"/>
              <a:buFont typeface="Wingdings" pitchFamily="2" charset="2"/>
              <a:buChar char="§"/>
              <a:tabLst>
                <a:tab pos="976313" algn="l"/>
                <a:tab pos="1890713" algn="l"/>
                <a:tab pos="2805113" algn="l"/>
                <a:tab pos="3719513" algn="l"/>
                <a:tab pos="4633913" algn="l"/>
                <a:tab pos="5548313" algn="l"/>
                <a:tab pos="6462713" algn="l"/>
                <a:tab pos="7377113" algn="l"/>
                <a:tab pos="8291513" algn="l"/>
                <a:tab pos="9205913" algn="l"/>
                <a:tab pos="10120313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>
              <a:solidFill>
                <a:srgbClr val="003D61"/>
              </a:solidFill>
              <a:latin typeface="GillSans" charset="0"/>
            </a:endParaRPr>
          </a:p>
          <a:p>
            <a:pPr marL="804863" lvl="1">
              <a:lnSpc>
                <a:spcPct val="150000"/>
              </a:lnSpc>
              <a:spcBef>
                <a:spcPts val="500"/>
              </a:spcBef>
              <a:buSzPct val="105000"/>
              <a:buFont typeface="Wingdings" pitchFamily="2" charset="2"/>
              <a:buChar char="§"/>
              <a:tabLst>
                <a:tab pos="976313" algn="l"/>
                <a:tab pos="1890713" algn="l"/>
                <a:tab pos="2805113" algn="l"/>
                <a:tab pos="3719513" algn="l"/>
                <a:tab pos="4633913" algn="l"/>
                <a:tab pos="5548313" algn="l"/>
                <a:tab pos="6462713" algn="l"/>
                <a:tab pos="7377113" algn="l"/>
                <a:tab pos="8291513" algn="l"/>
                <a:tab pos="9205913" algn="l"/>
                <a:tab pos="10120313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>
                <a:solidFill>
                  <a:srgbClr val="003D61"/>
                </a:solidFill>
                <a:latin typeface="GillSans" charset="0"/>
              </a:rPr>
              <a:t>pro systém veřejného zdravotního pojištění je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 léčba pacientů, kteří onemocní v důsledku kouření odhadována na cca 8 mld. Kč/rok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11188" y="1773238"/>
            <a:ext cx="78740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  <a:p>
            <a:pPr lvl="1">
              <a:spcBef>
                <a:spcPts val="450"/>
              </a:spcBef>
              <a:buClr>
                <a:srgbClr val="003D61"/>
              </a:buClr>
              <a:buSzPct val="7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>
                <a:solidFill>
                  <a:srgbClr val="003D61"/>
                </a:solidFill>
                <a:latin typeface="GillSans" charset="0"/>
              </a:rPr>
              <a:t> </a:t>
            </a:r>
            <a:r>
              <a:rPr lang="cs-CZ" b="1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sn</a:t>
            </a:r>
            <a:r>
              <a:rPr lang="cs-CZ" b="1">
                <a:solidFill>
                  <a:srgbClr val="003D61"/>
                </a:solidFill>
                <a:latin typeface="Arial" charset="0"/>
              </a:rPr>
              <a:t>íž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ení dostupnosti tabákových výrobk</a:t>
            </a:r>
            <a:r>
              <a:rPr lang="cs-CZ" b="1">
                <a:solidFill>
                  <a:srgbClr val="003D61"/>
                </a:solidFill>
                <a:latin typeface="Arial" charset="0"/>
              </a:rPr>
              <a:t>ů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 a alkoholu</a:t>
            </a:r>
          </a:p>
          <a:p>
            <a:pPr>
              <a:spcBef>
                <a:spcPts val="45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i="1">
                <a:solidFill>
                  <a:srgbClr val="003D61"/>
                </a:solidFill>
                <a:latin typeface="GillSans" charset="0"/>
              </a:rPr>
              <a:t>   </a:t>
            </a:r>
            <a:r>
              <a:rPr lang="cs-CZ" b="1" i="1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 b="1" i="1">
                <a:solidFill>
                  <a:srgbClr val="003D61"/>
                </a:solidFill>
                <a:latin typeface="GillSans" charset="0"/>
              </a:rPr>
              <a:t>	</a:t>
            </a:r>
            <a:r>
              <a:rPr lang="cs-CZ" sz="1600" b="1" i="1">
                <a:solidFill>
                  <a:srgbClr val="003D61"/>
                </a:solidFill>
                <a:latin typeface="GillSans" charset="0"/>
              </a:rPr>
              <a:t>Zákon o ochran</a:t>
            </a:r>
            <a:r>
              <a:rPr lang="cs-CZ" sz="1600" b="1" i="1">
                <a:solidFill>
                  <a:srgbClr val="003D61"/>
                </a:solidFill>
                <a:latin typeface="Arial" charset="0"/>
              </a:rPr>
              <a:t>ě</a:t>
            </a:r>
            <a:r>
              <a:rPr lang="cs-CZ" sz="1600" b="1" i="1">
                <a:solidFill>
                  <a:srgbClr val="003D61"/>
                </a:solidFill>
                <a:latin typeface="GillSans" charset="0"/>
              </a:rPr>
              <a:t> p</a:t>
            </a:r>
            <a:r>
              <a:rPr lang="cs-CZ" sz="1600" b="1" i="1">
                <a:solidFill>
                  <a:srgbClr val="003D61"/>
                </a:solidFill>
                <a:latin typeface="Arial" charset="0"/>
              </a:rPr>
              <a:t>ř</a:t>
            </a:r>
            <a:r>
              <a:rPr lang="cs-CZ" sz="1600" b="1" i="1">
                <a:solidFill>
                  <a:srgbClr val="003D61"/>
                </a:solidFill>
                <a:latin typeface="GillSans" charset="0"/>
              </a:rPr>
              <a:t>ed škodami zp</a:t>
            </a:r>
            <a:r>
              <a:rPr lang="cs-CZ" sz="1600" b="1" i="1">
                <a:solidFill>
                  <a:srgbClr val="003D61"/>
                </a:solidFill>
                <a:latin typeface="Arial" charset="0"/>
              </a:rPr>
              <a:t>ů</a:t>
            </a:r>
            <a:r>
              <a:rPr lang="cs-CZ" sz="1600" b="1" i="1">
                <a:solidFill>
                  <a:srgbClr val="003D61"/>
                </a:solidFill>
                <a:latin typeface="GillSans" charset="0"/>
              </a:rPr>
              <a:t>sobenými návykovými látkami</a:t>
            </a:r>
          </a:p>
          <a:p>
            <a:pPr>
              <a:spcBef>
                <a:spcPts val="450"/>
              </a:spcBef>
              <a:buClrTx/>
              <a:buSzPct val="5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i="1">
                <a:solidFill>
                  <a:srgbClr val="003D61"/>
                </a:solidFill>
                <a:latin typeface="GillSans" charset="0"/>
              </a:rPr>
              <a:t> </a:t>
            </a:r>
          </a:p>
          <a:p>
            <a:pPr lvl="1">
              <a:spcBef>
                <a:spcPts val="450"/>
              </a:spcBef>
              <a:buClr>
                <a:srgbClr val="003D61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i="1">
                <a:solidFill>
                  <a:srgbClr val="003D61"/>
                </a:solidFill>
                <a:latin typeface="Arial" charset="0"/>
              </a:rPr>
              <a:t> 	</a:t>
            </a:r>
            <a:r>
              <a:rPr lang="pt-BR" b="1">
                <a:solidFill>
                  <a:srgbClr val="003D61"/>
                </a:solidFill>
                <a:latin typeface="GillSans" charset="0"/>
              </a:rPr>
              <a:t>zákaz kouření v restauracích a na veřejných místech </a:t>
            </a:r>
          </a:p>
          <a:p>
            <a:pPr>
              <a:spcBef>
                <a:spcPts val="45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>
                <a:solidFill>
                  <a:srgbClr val="003D61"/>
                </a:solidFill>
                <a:latin typeface="GillSans" charset="0"/>
              </a:rPr>
              <a:t>  	</a:t>
            </a:r>
            <a:r>
              <a:rPr lang="cs-CZ" b="1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 sz="1600" b="1" i="1">
                <a:solidFill>
                  <a:srgbClr val="003D61"/>
                </a:solidFill>
                <a:latin typeface="GillSans" charset="0"/>
              </a:rPr>
              <a:t>Zákon o ochraně před škodami způsobenými návykovými látkami</a:t>
            </a:r>
          </a:p>
          <a:p>
            <a:pPr lvl="1">
              <a:spcBef>
                <a:spcPts val="450"/>
              </a:spcBef>
              <a:buClrTx/>
              <a:buSzPct val="6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GillSans" charset="0"/>
            </a:endParaRPr>
          </a:p>
          <a:p>
            <a:pPr lvl="1">
              <a:spcBef>
                <a:spcPts val="450"/>
              </a:spcBef>
              <a:buClr>
                <a:srgbClr val="003D61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>
                <a:solidFill>
                  <a:srgbClr val="003D61"/>
                </a:solidFill>
                <a:latin typeface="GillSans" charset="0"/>
              </a:rPr>
              <a:t> </a:t>
            </a:r>
            <a:r>
              <a:rPr lang="cs-CZ" b="1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 b="1">
                <a:solidFill>
                  <a:srgbClr val="003D61"/>
                </a:solidFill>
                <a:latin typeface="GillSans" charset="0"/>
              </a:rPr>
              <a:t>zvýšení ceny tabákových a alkoholických výrobků</a:t>
            </a:r>
          </a:p>
          <a:p>
            <a:pPr>
              <a:spcBef>
                <a:spcPts val="45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i="1">
                <a:solidFill>
                  <a:srgbClr val="003D61"/>
                </a:solidFill>
                <a:latin typeface="GillSans" charset="0"/>
              </a:rPr>
              <a:t> 	</a:t>
            </a:r>
            <a:r>
              <a:rPr lang="cs-CZ" b="1" i="1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 sz="1600" b="1" i="1">
                <a:solidFill>
                  <a:srgbClr val="003D61"/>
                </a:solidFill>
                <a:latin typeface="GillSans" charset="0"/>
              </a:rPr>
              <a:t>MZČR usiluje o zvýšení ceny tabákových výrobků a alkoholu</a:t>
            </a:r>
            <a:r>
              <a:rPr lang="cs-CZ" b="1" i="1">
                <a:solidFill>
                  <a:srgbClr val="003D61"/>
                </a:solidFill>
                <a:latin typeface="GillSans" charset="0"/>
              </a:rPr>
              <a:t> </a:t>
            </a:r>
          </a:p>
          <a:p>
            <a:pPr>
              <a:spcBef>
                <a:spcPts val="450"/>
              </a:spcBef>
              <a:buClrTx/>
              <a:buSzPct val="5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Times New Roman" pitchFamily="18" charset="0"/>
            </a:endParaRPr>
          </a:p>
          <a:p>
            <a:pPr>
              <a:spcBef>
                <a:spcPts val="45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Times New Roman" pitchFamily="18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33488" y="293688"/>
            <a:ext cx="6794500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NAVRHOVANÁ ŘEŠENÍ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33488" y="1600200"/>
            <a:ext cx="7442200" cy="337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>
              <a:solidFill>
                <a:srgbClr val="003D61"/>
              </a:solidFill>
              <a:latin typeface="GillSans" charset="0"/>
            </a:endParaRPr>
          </a:p>
          <a:p>
            <a:pPr algn="ctr"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>
              <a:solidFill>
                <a:srgbClr val="003D61"/>
              </a:solidFill>
              <a:latin typeface="Times New Roman" pitchFamily="18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b="1">
              <a:solidFill>
                <a:srgbClr val="003D61"/>
              </a:solidFill>
              <a:latin typeface="Times New Roman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233488" y="293688"/>
            <a:ext cx="6794500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FFFFFF"/>
              </a:solidFill>
              <a:latin typeface="Gill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NAVRHOVANÁ ŘEŠENÍ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FFFFFF"/>
              </a:solidFill>
              <a:latin typeface="GillSans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19250"/>
            <a:ext cx="7993063" cy="4524375"/>
          </a:xfrm>
        </p:spPr>
        <p:txBody>
          <a:bodyPr/>
          <a:lstStyle/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solidFill>
                  <a:srgbClr val="22228B"/>
                </a:solidFill>
              </a:rPr>
              <a:t> </a:t>
            </a:r>
          </a:p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smtClean="0">
                <a:solidFill>
                  <a:srgbClr val="002060"/>
                </a:solidFill>
              </a:rPr>
              <a:t>Péče o zdraví musí být provázena sdílenou odpovědností</a:t>
            </a:r>
            <a:r>
              <a:rPr lang="cs-CZ" sz="1800" smtClean="0">
                <a:solidFill>
                  <a:srgbClr val="002060"/>
                </a:solidFill>
                <a:latin typeface="Arial" charset="0"/>
              </a:rPr>
              <a:t> v</a:t>
            </a:r>
            <a:r>
              <a:rPr lang="cs-CZ" sz="1800" smtClean="0">
                <a:solidFill>
                  <a:srgbClr val="002060"/>
                </a:solidFill>
              </a:rPr>
              <a:t>šech složek společnosti pod odbornou koordinační rolí </a:t>
            </a:r>
            <a:endParaRPr lang="cs-CZ" sz="1800" smtClean="0">
              <a:solidFill>
                <a:srgbClr val="002060"/>
              </a:solidFill>
              <a:latin typeface="Arial" charset="0"/>
            </a:endParaRPr>
          </a:p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smtClean="0">
                <a:solidFill>
                  <a:srgbClr val="002060"/>
                </a:solidFill>
              </a:rPr>
              <a:t>Ministerstvazdravotnictví ČR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smtClean="0">
              <a:solidFill>
                <a:srgbClr val="002060"/>
              </a:solidFill>
              <a:latin typeface="Arial" charset="0"/>
            </a:endParaRP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smtClean="0">
              <a:solidFill>
                <a:srgbClr val="002060"/>
              </a:solidFill>
              <a:latin typeface="Arial" charset="0"/>
            </a:endParaRPr>
          </a:p>
          <a:p>
            <a:pPr indent="-333375" algn="ctr"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smtClean="0">
                <a:solidFill>
                  <a:srgbClr val="002060"/>
                </a:solidFill>
              </a:rPr>
              <a:t>MZČR připravilo </a:t>
            </a:r>
          </a:p>
          <a:p>
            <a:pPr indent="-333375" algn="ctr"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smtClean="0">
              <a:solidFill>
                <a:srgbClr val="002060"/>
              </a:solidFill>
            </a:endParaRPr>
          </a:p>
          <a:p>
            <a:pPr indent="-333375" algn="ctr"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smtClean="0">
                <a:solidFill>
                  <a:srgbClr val="002060"/>
                </a:solidFill>
              </a:rPr>
              <a:t> „Koncepci prevence nemocí a ochrany a podpory zdraví“</a:t>
            </a:r>
            <a:endParaRPr lang="cs-CZ" sz="1800" smtClean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ŠPATNÝ ŽIVOTNÍ STYL DĚTÍ A MLÁDEŽE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58888" y="1268413"/>
            <a:ext cx="67945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187325">
              <a:spcBef>
                <a:spcPts val="500"/>
              </a:spcBef>
              <a:buClrTx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  <a:p>
            <a:pPr marL="741363" lvl="1" indent="-187325">
              <a:spcBef>
                <a:spcPts val="500"/>
              </a:spcBef>
              <a:buClrTx/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000">
              <a:solidFill>
                <a:srgbClr val="003D61"/>
              </a:solidFill>
              <a:latin typeface="GillSans" charset="0"/>
            </a:endParaRPr>
          </a:p>
          <a:p>
            <a:pPr marL="741363" lvl="1" indent="-187325">
              <a:spcBef>
                <a:spcPts val="5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2400">
                <a:solidFill>
                  <a:srgbClr val="003D61"/>
                </a:solidFill>
              </a:rPr>
              <a:t>nedostatek pohybových aktivit</a:t>
            </a:r>
          </a:p>
          <a:p>
            <a:pPr>
              <a:spcBef>
                <a:spcPts val="500"/>
              </a:spcBef>
              <a:buClrTx/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400">
              <a:solidFill>
                <a:srgbClr val="003D61"/>
              </a:solidFill>
            </a:endParaRPr>
          </a:p>
          <a:p>
            <a:pPr marL="741363" lvl="1" indent="-187325">
              <a:spcBef>
                <a:spcPts val="5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2400">
                <a:solidFill>
                  <a:srgbClr val="003D61"/>
                </a:solidFill>
              </a:rPr>
              <a:t>nevyváženost mezi výdejem a příjmem energie</a:t>
            </a:r>
          </a:p>
          <a:p>
            <a:pPr>
              <a:spcBef>
                <a:spcPts val="500"/>
              </a:spcBef>
              <a:buClrTx/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400">
              <a:solidFill>
                <a:srgbClr val="003D61"/>
              </a:solidFill>
            </a:endParaRPr>
          </a:p>
          <a:p>
            <a:pPr marL="741363" lvl="1" indent="-187325">
              <a:spcBef>
                <a:spcPts val="5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2400">
                <a:solidFill>
                  <a:srgbClr val="003D61"/>
                </a:solidFill>
              </a:rPr>
              <a:t>nezdravé stravování</a:t>
            </a:r>
          </a:p>
          <a:p>
            <a:pPr>
              <a:spcBef>
                <a:spcPts val="500"/>
              </a:spcBef>
              <a:buClrTx/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400">
              <a:solidFill>
                <a:srgbClr val="003D61"/>
              </a:solidFill>
            </a:endParaRPr>
          </a:p>
          <a:p>
            <a:pPr marL="741363" lvl="1" indent="-187325">
              <a:spcBef>
                <a:spcPts val="5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2400">
                <a:solidFill>
                  <a:srgbClr val="003D61"/>
                </a:solidFill>
              </a:rPr>
              <a:t>užívání návykových látek</a:t>
            </a:r>
            <a:r>
              <a:rPr lang="cs-CZ" sz="2800">
                <a:solidFill>
                  <a:srgbClr val="003D61"/>
                </a:solidFill>
              </a:rPr>
              <a:t>  </a:t>
            </a:r>
          </a:p>
          <a:p>
            <a:pPr marL="741363" lvl="1" indent="-187325">
              <a:spcBef>
                <a:spcPts val="500"/>
              </a:spcBef>
              <a:buClrTx/>
              <a:buSzPct val="60000"/>
              <a:buFont typeface="Wingdings" pitchFamily="2" charset="2"/>
              <a:buChar char="§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800">
              <a:solidFill>
                <a:srgbClr val="003D61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000" b="1">
              <a:solidFill>
                <a:srgbClr val="003D61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928688" y="1619250"/>
            <a:ext cx="231140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0"/>
            <a:ext cx="6788150" cy="1046163"/>
          </a:xfrm>
        </p:spPr>
        <p:txBody>
          <a:bodyPr/>
          <a:lstStyle/>
          <a:p>
            <a:pPr algn="ctr"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NAVRHOVANÁ ŘEŠENÍ</a:t>
            </a:r>
            <a:br>
              <a:rPr lang="cs-CZ" dirty="0" smtClean="0"/>
            </a:br>
            <a:r>
              <a:rPr lang="cs-CZ" sz="1800" dirty="0" smtClean="0">
                <a:solidFill>
                  <a:schemeClr val="accent3"/>
                </a:solidFill>
              </a:rPr>
              <a:t>Koncepce prevence nemocí a ochrany  a podpory zdraví</a:t>
            </a:r>
            <a:r>
              <a:rPr lang="cs-CZ" sz="2400" dirty="0" smtClean="0">
                <a:solidFill>
                  <a:schemeClr val="accent3"/>
                </a:solidFill>
              </a:rPr>
              <a:t/>
            </a:r>
            <a:br>
              <a:rPr lang="cs-CZ" sz="2400" dirty="0" smtClean="0">
                <a:solidFill>
                  <a:schemeClr val="accent3"/>
                </a:solidFill>
              </a:rPr>
            </a:br>
            <a:endParaRPr lang="cs-CZ" sz="2400" dirty="0" smtClean="0">
              <a:solidFill>
                <a:schemeClr val="accent3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80400" cy="4519612"/>
          </a:xfrm>
        </p:spPr>
        <p:txBody>
          <a:bodyPr anchor="ctr"/>
          <a:lstStyle/>
          <a:p>
            <a:pPr indent="-339725" algn="just">
              <a:spcBef>
                <a:spcPct val="0"/>
              </a:spcBef>
              <a:spcAft>
                <a:spcPts val="6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900" smtClean="0">
                <a:solidFill>
                  <a:srgbClr val="002060"/>
                </a:solidFill>
              </a:rPr>
              <a:t>HLAVNÍ SMĚRY KONCEPCE:</a:t>
            </a:r>
            <a:endParaRPr lang="cs-CZ" sz="1900" b="0" smtClean="0">
              <a:solidFill>
                <a:srgbClr val="002060"/>
              </a:solidFill>
            </a:endParaRPr>
          </a:p>
          <a:p>
            <a:pPr indent="-339725">
              <a:lnSpc>
                <a:spcPts val="1488"/>
              </a:lnSpc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q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900" b="0" smtClean="0">
              <a:solidFill>
                <a:srgbClr val="002060"/>
              </a:solidFill>
              <a:latin typeface="Arial" charset="0"/>
            </a:endParaRPr>
          </a:p>
          <a:p>
            <a:pPr indent="-339725">
              <a:lnSpc>
                <a:spcPts val="1488"/>
              </a:lnSpc>
              <a:spcBef>
                <a:spcPct val="0"/>
              </a:spcBef>
              <a:spcAft>
                <a:spcPts val="600"/>
              </a:spcAft>
              <a:buSzPct val="45000"/>
              <a:buFont typeface="Wingdings" pitchFamily="2" charset="2"/>
              <a:buChar char="q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900" b="0" smtClean="0">
              <a:solidFill>
                <a:srgbClr val="002060"/>
              </a:solidFill>
              <a:latin typeface="Arial" charset="0"/>
            </a:endParaRPr>
          </a:p>
          <a:p>
            <a:pPr indent="-339725">
              <a:lnSpc>
                <a:spcPts val="1488"/>
              </a:lnSpc>
              <a:spcBef>
                <a:spcPct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700" b="0" smtClean="0">
                <a:solidFill>
                  <a:srgbClr val="002060"/>
                </a:solidFill>
              </a:rPr>
              <a:t>vytvoření strategie vzdělávání a výchovy pro zdraví </a:t>
            </a:r>
          </a:p>
          <a:p>
            <a:pPr indent="-339725">
              <a:spcBef>
                <a:spcPct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700" b="0" smtClean="0">
                <a:solidFill>
                  <a:srgbClr val="002060"/>
                </a:solidFill>
              </a:rPr>
              <a:t>využití sociálního marketingu k nabídce zdravějších variant životního stylu </a:t>
            </a:r>
          </a:p>
          <a:p>
            <a:pPr indent="-339725">
              <a:spcBef>
                <a:spcPct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700" b="0" smtClean="0">
                <a:solidFill>
                  <a:srgbClr val="002060"/>
                </a:solidFill>
              </a:rPr>
              <a:t>zvýšení úrovně znalostí o zdraví a primární prevenci nemocí, o screeningových či vakcinačních programech </a:t>
            </a:r>
          </a:p>
          <a:p>
            <a:pPr indent="-339725">
              <a:spcBef>
                <a:spcPct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700" b="0" smtClean="0">
                <a:solidFill>
                  <a:srgbClr val="002060"/>
                </a:solidFill>
              </a:rPr>
              <a:t>vytvo</a:t>
            </a:r>
            <a:r>
              <a:rPr lang="cs-CZ" sz="1700" b="0" smtClean="0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1700" b="0" smtClean="0">
                <a:solidFill>
                  <a:srgbClr val="002060"/>
                </a:solidFill>
              </a:rPr>
              <a:t>ení celospolečenské strategie sm</a:t>
            </a:r>
            <a:r>
              <a:rPr lang="cs-CZ" sz="1700" b="0" smtClean="0">
                <a:solidFill>
                  <a:srgbClr val="002060"/>
                </a:solidFill>
                <a:latin typeface="Arial" charset="0"/>
              </a:rPr>
              <a:t>ěř</a:t>
            </a:r>
            <a:r>
              <a:rPr lang="cs-CZ" sz="1700" b="0" smtClean="0">
                <a:solidFill>
                  <a:srgbClr val="002060"/>
                </a:solidFill>
              </a:rPr>
              <a:t>ující ke zlepšování stavu </a:t>
            </a:r>
            <a:r>
              <a:rPr lang="cs-CZ" sz="1700" b="0" smtClean="0">
                <a:solidFill>
                  <a:srgbClr val="002060"/>
                </a:solidFill>
                <a:latin typeface="Arial" charset="0"/>
              </a:rPr>
              <a:t>ž</a:t>
            </a:r>
            <a:r>
              <a:rPr lang="cs-CZ" sz="1700" b="0" smtClean="0">
                <a:solidFill>
                  <a:srgbClr val="002060"/>
                </a:solidFill>
              </a:rPr>
              <a:t>ivotního a pracovního prost</a:t>
            </a:r>
            <a:r>
              <a:rPr lang="cs-CZ" sz="1700" b="0" smtClean="0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1700" b="0" smtClean="0">
                <a:solidFill>
                  <a:srgbClr val="002060"/>
                </a:solidFill>
              </a:rPr>
              <a:t>edí a životní úrovně lidí</a:t>
            </a:r>
          </a:p>
          <a:p>
            <a:pPr indent="-339725">
              <a:spcBef>
                <a:spcPct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700" b="0" smtClean="0">
                <a:solidFill>
                  <a:srgbClr val="002060"/>
                </a:solidFill>
              </a:rPr>
              <a:t>sledování a vyhodnocování efektivity ve strategiích navržených opatření</a:t>
            </a:r>
            <a:r>
              <a:rPr lang="cs-CZ" sz="1700" b="0" smtClean="0">
                <a:solidFill>
                  <a:srgbClr val="002060"/>
                </a:solidFill>
                <a:latin typeface="Arial" charset="0"/>
              </a:rPr>
              <a:t>         </a:t>
            </a:r>
            <a:r>
              <a:rPr lang="cs-CZ" sz="1700" b="0" smtClean="0">
                <a:solidFill>
                  <a:srgbClr val="002060"/>
                </a:solidFill>
              </a:rPr>
              <a:t>(v</a:t>
            </a:r>
            <a:r>
              <a:rPr lang="cs-CZ" sz="1700" b="0" smtClean="0">
                <a:solidFill>
                  <a:srgbClr val="002060"/>
                </a:solidFill>
                <a:latin typeface="Arial" charset="0"/>
              </a:rPr>
              <a:t>č</a:t>
            </a:r>
            <a:r>
              <a:rPr lang="cs-CZ" sz="1700" b="0" smtClean="0">
                <a:solidFill>
                  <a:srgbClr val="002060"/>
                </a:solidFill>
              </a:rPr>
              <a:t>. efektivity screeningových programů)</a:t>
            </a:r>
          </a:p>
          <a:p>
            <a:pPr indent="-339725">
              <a:buClrTx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500" smtClean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NAVRHOVANÁ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600" smtClean="0"/>
          </a:p>
          <a:p>
            <a:r>
              <a:rPr lang="cs-CZ" smtClean="0"/>
              <a:t>MZČR podpoří projekty zaměřené na zdravý životní styl a prevenci</a:t>
            </a:r>
          </a:p>
          <a:p>
            <a:endParaRPr lang="cs-CZ" smtClean="0"/>
          </a:p>
          <a:p>
            <a:pPr>
              <a:buFont typeface="Wingdings" pitchFamily="2" charset="2"/>
              <a:buChar char="§"/>
            </a:pPr>
            <a:r>
              <a:rPr lang="cs-CZ" sz="1800" smtClean="0"/>
              <a:t>poskytne finanční prostředky z evropských fondů a státního rozpočtu (280 mil. Kč) </a:t>
            </a:r>
          </a:p>
          <a:p>
            <a:pPr>
              <a:buFont typeface="Wingdings" pitchFamily="2" charset="2"/>
              <a:buChar char="§"/>
            </a:pPr>
            <a:endParaRPr lang="cs-CZ" sz="1800" smtClean="0"/>
          </a:p>
          <a:p>
            <a:pPr>
              <a:buFont typeface="Wingdings" pitchFamily="2" charset="2"/>
              <a:buChar char="§"/>
            </a:pPr>
            <a:r>
              <a:rPr lang="cs-CZ" sz="1800" smtClean="0"/>
              <a:t>projekty by měly nabídnout </a:t>
            </a:r>
            <a:r>
              <a:rPr lang="cs-CZ" sz="1800" smtClean="0">
                <a:solidFill>
                  <a:srgbClr val="16165D"/>
                </a:solidFill>
              </a:rPr>
              <a:t>aktivity směřující ke</a:t>
            </a:r>
            <a:r>
              <a:rPr lang="cs-CZ" sz="1800" smtClean="0"/>
              <a:t>:</a:t>
            </a:r>
          </a:p>
          <a:p>
            <a:pPr lvl="1">
              <a:buFont typeface="Wingdings" pitchFamily="2" charset="2"/>
              <a:buChar char="§"/>
            </a:pPr>
            <a:endParaRPr lang="cs-CZ" sz="1800" smtClean="0">
              <a:solidFill>
                <a:srgbClr val="16165D"/>
              </a:solidFill>
              <a:latin typeface="GillSans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1800" smtClean="0">
                <a:solidFill>
                  <a:srgbClr val="16165D"/>
                </a:solidFill>
                <a:latin typeface="GillSans" charset="0"/>
              </a:rPr>
              <a:t>změně stereotypů a snižování škodlivých návyků </a:t>
            </a:r>
          </a:p>
          <a:p>
            <a:pPr lvl="1">
              <a:buFont typeface="Wingdings" pitchFamily="2" charset="2"/>
              <a:buChar char="§"/>
            </a:pPr>
            <a:r>
              <a:rPr lang="cs-CZ" sz="1800" smtClean="0">
                <a:solidFill>
                  <a:srgbClr val="16165D"/>
                </a:solidFill>
                <a:latin typeface="GillSans" charset="0"/>
              </a:rPr>
              <a:t>zvyšování motivace obyvatel ke zdravému životnímu stylu a </a:t>
            </a:r>
            <a:br>
              <a:rPr lang="cs-CZ" sz="1800" smtClean="0">
                <a:solidFill>
                  <a:srgbClr val="16165D"/>
                </a:solidFill>
                <a:latin typeface="GillSans" charset="0"/>
              </a:rPr>
            </a:br>
            <a:r>
              <a:rPr lang="cs-CZ" sz="1800" smtClean="0">
                <a:solidFill>
                  <a:srgbClr val="16165D"/>
                </a:solidFill>
                <a:latin typeface="GillSans" charset="0"/>
              </a:rPr>
              <a:t>odpovědnosti za své zdraví</a:t>
            </a:r>
          </a:p>
          <a:p>
            <a:pPr>
              <a:buFont typeface="Wingdings" pitchFamily="2" charset="2"/>
              <a:buChar char="§"/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33488" y="293688"/>
            <a:ext cx="6794500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NAVRHOVANÁ ŘEŠENÍ</a:t>
            </a: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1150938" y="2160588"/>
            <a:ext cx="6840537" cy="2519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DBB30"/>
          </a:solidFill>
          <a:ln w="9360">
            <a:solidFill>
              <a:srgbClr val="003D6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4800" b="1">
                <a:solidFill>
                  <a:srgbClr val="003D61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39750" y="1120775"/>
            <a:ext cx="7442200" cy="366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  <a:p>
            <a:pPr algn="ctr"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003D61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Times New Roman" pitchFamily="18" charset="0"/>
            </a:endParaRPr>
          </a:p>
          <a:p>
            <a:pPr algn="ctr">
              <a:spcBef>
                <a:spcPts val="450"/>
              </a:spcBef>
              <a:buClrTx/>
              <a:buSzPct val="5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>
                <a:solidFill>
                  <a:srgbClr val="003D61"/>
                </a:solidFill>
                <a:latin typeface="Times New Roman" pitchFamily="18" charset="0"/>
              </a:rPr>
              <a:t>    </a:t>
            </a:r>
            <a:r>
              <a:rPr lang="cs-CZ" sz="4800" b="1">
                <a:solidFill>
                  <a:srgbClr val="003D61"/>
                </a:solidFill>
                <a:latin typeface="Times New Roman" pitchFamily="18" charset="0"/>
              </a:rPr>
              <a:t>SPORT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800" b="1">
              <a:solidFill>
                <a:srgbClr val="003D6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SPORT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233488" y="1600200"/>
            <a:ext cx="6651625" cy="457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/>
          <a:lstStyle/>
          <a:p>
            <a:pPr marL="347663" lvl="2">
              <a:spcBef>
                <a:spcPts val="600"/>
              </a:spcBef>
              <a:buClr>
                <a:srgbClr val="003D61"/>
              </a:buClr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cs-CZ" b="1">
                <a:solidFill>
                  <a:srgbClr val="002060"/>
                </a:solidFill>
                <a:latin typeface="Arial" charset="0"/>
              </a:rPr>
              <a:t>sport je nejpřirozenější a nejdostupnější prevencí v péči o zdraví  </a:t>
            </a:r>
          </a:p>
          <a:p>
            <a:pPr marL="347663" lvl="2">
              <a:spcBef>
                <a:spcPts val="600"/>
              </a:spcBef>
              <a:buClrTx/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endParaRPr lang="cs-CZ" b="1">
              <a:solidFill>
                <a:srgbClr val="002060"/>
              </a:solidFill>
              <a:latin typeface="Arial" charset="0"/>
            </a:endParaRPr>
          </a:p>
          <a:p>
            <a:pPr marL="347663" lvl="2">
              <a:spcBef>
                <a:spcPts val="600"/>
              </a:spcBef>
              <a:buClr>
                <a:srgbClr val="003D61"/>
              </a:buClr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cs-CZ" b="1">
                <a:solidFill>
                  <a:srgbClr val="002060"/>
                </a:solidFill>
                <a:latin typeface="Arial" charset="0"/>
              </a:rPr>
              <a:t>aktivní pohyb patří ke zdravému životnímu stylu</a:t>
            </a:r>
          </a:p>
          <a:p>
            <a:pPr marL="347663" lvl="2">
              <a:spcBef>
                <a:spcPts val="600"/>
              </a:spcBef>
              <a:buClrTx/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endParaRPr lang="cs-CZ" b="1">
              <a:solidFill>
                <a:srgbClr val="002060"/>
              </a:solidFill>
              <a:latin typeface="Arial" charset="0"/>
            </a:endParaRPr>
          </a:p>
          <a:p>
            <a:pPr marL="347663" lvl="2">
              <a:spcBef>
                <a:spcPts val="600"/>
              </a:spcBef>
              <a:buClr>
                <a:srgbClr val="003D61"/>
              </a:buClr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cs-CZ" b="1">
                <a:solidFill>
                  <a:srgbClr val="002060"/>
                </a:solidFill>
                <a:latin typeface="Arial" charset="0"/>
              </a:rPr>
              <a:t>sportování naplňuje volnočasové aktivity dětí a mládeže</a:t>
            </a:r>
          </a:p>
          <a:p>
            <a:pPr marL="347663" lvl="2">
              <a:spcBef>
                <a:spcPts val="600"/>
              </a:spcBef>
              <a:buClrTx/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endParaRPr lang="cs-CZ" b="1">
              <a:solidFill>
                <a:srgbClr val="002060"/>
              </a:solidFill>
              <a:latin typeface="GillSans" charset="0"/>
            </a:endParaRPr>
          </a:p>
          <a:p>
            <a:pPr marL="347663" lvl="2" eaLnBrk="0" hangingPunct="0">
              <a:spcBef>
                <a:spcPts val="6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r>
              <a:rPr lang="cs-CZ" b="1">
                <a:solidFill>
                  <a:srgbClr val="002060"/>
                </a:solidFill>
                <a:latin typeface="Arial" charset="0"/>
              </a:rPr>
              <a:t>správné pohybové a stravovací návyky jsou důležitým sociálním a ekonomickým faktorem pro zdravý rozvoj a vývoj společnosti </a:t>
            </a:r>
          </a:p>
          <a:p>
            <a:pPr marL="357188" lvl="1" indent="-276225">
              <a:spcBef>
                <a:spcPts val="600"/>
              </a:spcBef>
              <a:buClrTx/>
              <a:buSzPct val="105000"/>
              <a:buFont typeface="Wingdings" pitchFamily="2" charset="2"/>
              <a:buChar char="§"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endParaRPr lang="cs-CZ" b="1">
              <a:solidFill>
                <a:srgbClr val="000000"/>
              </a:solidFill>
              <a:latin typeface="GillSans" charset="0"/>
            </a:endParaRPr>
          </a:p>
          <a:p>
            <a:pPr marL="357188">
              <a:spcBef>
                <a:spcPts val="600"/>
              </a:spcBef>
              <a:buClrTx/>
              <a:buSzPct val="60000"/>
              <a:buFontTx/>
              <a:buNone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endParaRPr lang="cs-CZ" b="1">
              <a:solidFill>
                <a:srgbClr val="003D61"/>
              </a:solidFill>
              <a:latin typeface="GillSans" charset="0"/>
            </a:endParaRPr>
          </a:p>
          <a:p>
            <a:pPr marL="357188">
              <a:spcBef>
                <a:spcPts val="500"/>
              </a:spcBef>
              <a:buClrTx/>
              <a:buSzPct val="60000"/>
              <a:buFontTx/>
              <a:buNone/>
              <a:tabLst>
                <a:tab pos="347663" algn="l"/>
                <a:tab pos="795338" algn="l"/>
                <a:tab pos="1244600" algn="l"/>
                <a:tab pos="1693863" algn="l"/>
                <a:tab pos="2143125" algn="l"/>
                <a:tab pos="2592388" algn="l"/>
                <a:tab pos="3041650" algn="l"/>
                <a:tab pos="3490913" algn="l"/>
                <a:tab pos="3940175" algn="l"/>
                <a:tab pos="4389438" algn="l"/>
                <a:tab pos="4838700" algn="l"/>
                <a:tab pos="5287963" algn="l"/>
                <a:tab pos="5737225" algn="l"/>
                <a:tab pos="6186488" algn="l"/>
                <a:tab pos="6635750" algn="l"/>
                <a:tab pos="7085013" algn="l"/>
                <a:tab pos="7534275" algn="l"/>
                <a:tab pos="7983538" algn="l"/>
                <a:tab pos="8432800" algn="l"/>
                <a:tab pos="8882063" algn="l"/>
                <a:tab pos="9331325" algn="l"/>
              </a:tabLst>
            </a:pPr>
            <a:endParaRPr lang="cs-CZ" b="1">
              <a:solidFill>
                <a:srgbClr val="003D61"/>
              </a:solidFill>
              <a:latin typeface="GillSans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33488" y="1600200"/>
            <a:ext cx="7442200" cy="463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>
                <a:srgbClr val="002060"/>
              </a:buClr>
              <a:buFont typeface="Gill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450"/>
              </a:spcBef>
              <a:buClr>
                <a:srgbClr val="002060"/>
              </a:buClr>
              <a:buFont typeface="Gill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45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>
                <a:solidFill>
                  <a:srgbClr val="002060"/>
                </a:solidFill>
                <a:latin typeface="Arial" charset="0"/>
              </a:rPr>
              <a:t>  	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výchova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 – 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vedení ke sportu od dětství</a:t>
            </a:r>
          </a:p>
          <a:p>
            <a:pPr>
              <a:spcBef>
                <a:spcPts val="45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002060"/>
                </a:solidFill>
                <a:latin typeface="Arial" charset="0"/>
              </a:rPr>
              <a:t>  	ekonomická dostupnost 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– 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vysoký podíl spolufinancování </a:t>
            </a:r>
            <a:r>
              <a:rPr lang="cs-CZ">
                <a:solidFill>
                  <a:srgbClr val="003D61"/>
                </a:solidFill>
                <a:latin typeface="GillSans" charset="0"/>
              </a:rPr>
              <a:t>ze </a:t>
            </a:r>
            <a:r>
              <a:rPr lang="cs-CZ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>
                <a:solidFill>
                  <a:srgbClr val="003D61"/>
                </a:solidFill>
                <a:latin typeface="GillSans" charset="0"/>
              </a:rPr>
              <a:t>strany 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domácností/sportovců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>
                <a:solidFill>
                  <a:srgbClr val="002060"/>
                </a:solidFill>
                <a:latin typeface="GillSans" charset="0"/>
              </a:rPr>
              <a:t>	 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3D61"/>
              </a:solidFill>
              <a:latin typeface="GillSans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233488" y="279400"/>
            <a:ext cx="67945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MOTIVACE KE SPORTU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187450" y="3716338"/>
            <a:ext cx="6769100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2060"/>
              </a:solidFill>
              <a:latin typeface="GillSans" charset="0"/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>
                <a:solidFill>
                  <a:srgbClr val="002060"/>
                </a:solidFill>
                <a:latin typeface="GillSans" charset="0"/>
              </a:rPr>
              <a:t>snížení finanční bariéry a zajištění vyšší dostupnosti sportu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33488" y="0"/>
            <a:ext cx="6784975" cy="1042988"/>
          </a:xfrm>
        </p:spPr>
        <p:txBody>
          <a:bodyPr/>
          <a:lstStyle/>
          <a:p>
            <a:pPr algn="ctr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FINANCOVÁNÍ SPORTU V ČR</a:t>
            </a:r>
            <a:br>
              <a:rPr lang="cs-CZ" smtClean="0"/>
            </a:br>
            <a:endParaRPr lang="cs-CZ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3488" y="1600200"/>
            <a:ext cx="6784975" cy="4516438"/>
          </a:xfrm>
        </p:spPr>
        <p:txBody>
          <a:bodyPr/>
          <a:lstStyle/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u="sng" smtClean="0"/>
              <a:t>ANALYTICKO-KONCEPČNÍ STUDIE KPMG (2012)</a:t>
            </a:r>
          </a:p>
          <a:p>
            <a:pPr indent="-341313">
              <a:buSzPct val="105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smtClean="0"/>
          </a:p>
          <a:p>
            <a:pPr indent="-341313">
              <a:buSzPct val="105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smtClean="0"/>
              <a:t> vypracována na požádání Českého olympijského výboru</a:t>
            </a:r>
          </a:p>
          <a:p>
            <a:pPr indent="-341313">
              <a:buClrTx/>
              <a:buSzPct val="105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b="0" smtClean="0"/>
          </a:p>
          <a:p>
            <a:pPr indent="-341313">
              <a:buSzPct val="105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smtClean="0"/>
              <a:t> detailní analýza systému a organizace financování českého sportu </a:t>
            </a:r>
          </a:p>
          <a:p>
            <a:pPr indent="-341313">
              <a:buClrTx/>
              <a:buSzPct val="105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b="0" smtClean="0"/>
          </a:p>
          <a:p>
            <a:pPr indent="-341313">
              <a:buSzPct val="105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smtClean="0"/>
              <a:t>podává návrhy na změny v tomto systému tak, aby došlo k jeho celkovému zefektivnění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581525"/>
            <a:ext cx="2519362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233488" y="279400"/>
            <a:ext cx="67945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FINANCOVÁNÍ SPORTU V ČR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87450" y="1600200"/>
            <a:ext cx="6840538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844675" y="5732463"/>
            <a:ext cx="15525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100" b="1">
                <a:solidFill>
                  <a:srgbClr val="003D61"/>
                </a:solidFill>
                <a:latin typeface="Arial" charset="0"/>
              </a:rPr>
              <a:t>Zdroj: KPMG (2012)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357313"/>
            <a:ext cx="5657850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33488" y="279400"/>
            <a:ext cx="67945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FINANCOVÁNÍ SPORTU V ČR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79388" y="1700213"/>
            <a:ext cx="8785225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1400" b="1">
                <a:solidFill>
                  <a:srgbClr val="003D61"/>
                </a:solidFill>
                <a:latin typeface="GillSans" charset="0"/>
              </a:rPr>
              <a:t>		</a:t>
            </a:r>
            <a:r>
              <a:rPr lang="cs-CZ" sz="1600" b="1">
                <a:solidFill>
                  <a:srgbClr val="003D61"/>
                </a:solidFill>
                <a:latin typeface="GillSans" charset="0"/>
              </a:rPr>
              <a:t>VÝSTUPY STUDIE KPMG (2012):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  <a:p>
            <a:pPr marL="731838" lvl="1" indent="-274638">
              <a:spcBef>
                <a:spcPts val="45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>
                <a:solidFill>
                  <a:srgbClr val="002060"/>
                </a:solidFill>
                <a:latin typeface="GillSans" charset="0"/>
              </a:rPr>
              <a:t>špatné finanční zázemí  pro sport v ČR </a:t>
            </a:r>
            <a:r>
              <a:rPr lang="cs-CZ">
                <a:solidFill>
                  <a:srgbClr val="002060"/>
                </a:solidFill>
                <a:latin typeface="Arial" charset="0"/>
              </a:rPr>
              <a:t>(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v porovnání s většinou  zemí EU 27)</a:t>
            </a:r>
          </a:p>
          <a:p>
            <a:pPr marL="731838" lvl="1" indent="-274638">
              <a:spcBef>
                <a:spcPts val="450"/>
              </a:spcBef>
              <a:buClrTx/>
              <a:buSzPct val="105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>
              <a:solidFill>
                <a:srgbClr val="002060"/>
              </a:solidFill>
              <a:latin typeface="Arial" charset="0"/>
            </a:endParaRPr>
          </a:p>
          <a:p>
            <a:pPr marL="731838" lvl="1" indent="-274638">
              <a:spcBef>
                <a:spcPts val="45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>
                <a:solidFill>
                  <a:srgbClr val="002060"/>
                </a:solidFill>
                <a:latin typeface="Arial" charset="0"/>
              </a:rPr>
              <a:t>trend klesajícího objemu finančních prostředků plynoucí do sportu </a:t>
            </a:r>
          </a:p>
          <a:p>
            <a:pPr marL="731838" lvl="1" indent="-274638" eaLnBrk="0" hangingPunct="0">
              <a:spcBef>
                <a:spcPts val="400"/>
              </a:spcBef>
              <a:buClrTx/>
              <a:buSzPct val="105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>
              <a:solidFill>
                <a:srgbClr val="002060"/>
              </a:solidFill>
              <a:latin typeface="Arial" charset="0"/>
            </a:endParaRPr>
          </a:p>
          <a:p>
            <a:pPr marL="731838" lvl="1" indent="-274638" eaLnBrk="0" hangingPunct="0">
              <a:spcBef>
                <a:spcPts val="4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>
                <a:solidFill>
                  <a:srgbClr val="002060"/>
                </a:solidFill>
                <a:latin typeface="Arial" charset="0"/>
              </a:rPr>
              <a:t>loterijní společnosti v ČR jsou vlastněny soukromým sektorem - limitované možnosti získání zdrojů pro sport (v mnoha zemích EU patří loterie mezi klíčové zdroje příjmů)</a:t>
            </a:r>
          </a:p>
          <a:p>
            <a:pPr marL="731838" lvl="1" indent="-274638" eaLnBrk="0" hangingPunct="0">
              <a:spcBef>
                <a:spcPts val="350"/>
              </a:spcBef>
              <a:buClrTx/>
              <a:buSzPct val="105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endParaRPr lang="cs-CZ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33488" y="109538"/>
            <a:ext cx="67945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NÁVRH SYSTÉMU ŘÍZENÍ A FINANCOVÁNÍ SPORTU V ČR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7450" y="1600200"/>
            <a:ext cx="6840538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971675"/>
            <a:ext cx="7848600" cy="318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047750" y="5229225"/>
            <a:ext cx="1482725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100" b="1">
                <a:solidFill>
                  <a:srgbClr val="003D61"/>
                </a:solidFill>
                <a:latin typeface="Arial" charset="0"/>
              </a:rPr>
              <a:t>Zdroj: KPMG (2012)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643438" y="1557338"/>
            <a:ext cx="3960812" cy="4535487"/>
          </a:xfrm>
          <a:prstGeom prst="rect">
            <a:avLst/>
          </a:prstGeom>
          <a:solidFill>
            <a:srgbClr val="8EB4E3"/>
          </a:solidFill>
          <a:ln w="25560">
            <a:solidFill>
              <a:srgbClr val="B9CDE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39750" y="1557338"/>
            <a:ext cx="3887788" cy="4535487"/>
          </a:xfrm>
          <a:prstGeom prst="rect">
            <a:avLst/>
          </a:prstGeom>
          <a:solidFill>
            <a:srgbClr val="8EB4E3"/>
          </a:solidFill>
          <a:ln w="25560">
            <a:solidFill>
              <a:srgbClr val="B9CDE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57200" y="417513"/>
            <a:ext cx="8229600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>
                <a:solidFill>
                  <a:srgbClr val="FFFFFF"/>
                </a:solidFill>
                <a:latin typeface="GillSans" charset="0"/>
              </a:rPr>
              <a:t>NÁVRHY NA ZROJE FINANCOVÁNÍ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57200" y="2174875"/>
            <a:ext cx="4040188" cy="412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400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400" b="1" dirty="0">
                <a:solidFill>
                  <a:srgbClr val="003D61"/>
                </a:solidFill>
                <a:latin typeface="GillSans" charset="0"/>
              </a:rPr>
              <a:t>	</a:t>
            </a: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pobídka pro právnické osoby – zvýšení </a:t>
            </a:r>
            <a:br>
              <a:rPr lang="cs-CZ" sz="1200" b="1" dirty="0">
                <a:solidFill>
                  <a:srgbClr val="003D61"/>
                </a:solidFill>
                <a:latin typeface="GillSans" charset="0"/>
              </a:rPr>
            </a:b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	limitu na odečet poskytnutého daru z  	daňového základu (z max. 5 % na 10 %)</a:t>
            </a:r>
          </a:p>
          <a:p>
            <a:pPr marL="360000">
              <a:spcBef>
                <a:spcPts val="500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 	uplatnitelnost nevyčerpané části hodnoty 	poskytnutého daru právnické osoby v </a:t>
            </a:r>
            <a:br>
              <a:rPr lang="cs-CZ" sz="1200" b="1" dirty="0">
                <a:solidFill>
                  <a:srgbClr val="003D61"/>
                </a:solidFill>
                <a:latin typeface="GillSans" charset="0"/>
              </a:rPr>
            </a:b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	dalších  letech</a:t>
            </a:r>
          </a:p>
          <a:p>
            <a:pPr marL="360000">
              <a:spcBef>
                <a:spcPts val="500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 	dobrovolná realokace x % z roční výše daně </a:t>
            </a:r>
            <a:br>
              <a:rPr lang="cs-CZ" sz="1200" b="1" dirty="0">
                <a:solidFill>
                  <a:srgbClr val="003D61"/>
                </a:solidFill>
                <a:latin typeface="GillSans" charset="0"/>
              </a:rPr>
            </a:b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	z příjmu fyzických osob na veřejně  </a:t>
            </a:r>
            <a:br>
              <a:rPr lang="cs-CZ" sz="1200" b="1" dirty="0">
                <a:solidFill>
                  <a:srgbClr val="003D61"/>
                </a:solidFill>
                <a:latin typeface="GillSans" charset="0"/>
              </a:rPr>
            </a:b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	prospěšné a sportovní účely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645025" y="1349375"/>
            <a:ext cx="40417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>
                <a:solidFill>
                  <a:srgbClr val="003D61"/>
                </a:solidFill>
                <a:latin typeface="GillSans" charset="0"/>
              </a:rPr>
              <a:t>Sázková loterijní činnost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859338" y="2205038"/>
            <a:ext cx="3600450" cy="407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>
                <a:srgbClr val="003D6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b="1">
                <a:solidFill>
                  <a:srgbClr val="003D61"/>
                </a:solidFill>
                <a:latin typeface="GillSans" charset="0"/>
              </a:rPr>
              <a:t>přímá alokace výnosů z loter</a:t>
            </a:r>
            <a:r>
              <a:rPr lang="cs-CZ" sz="1200" b="1">
                <a:solidFill>
                  <a:srgbClr val="003D61"/>
                </a:solidFill>
                <a:latin typeface="Arial" charset="0"/>
              </a:rPr>
              <a:t>i</a:t>
            </a:r>
            <a:r>
              <a:rPr lang="cs-CZ" sz="1200" b="1">
                <a:solidFill>
                  <a:srgbClr val="003D61"/>
                </a:solidFill>
                <a:latin typeface="GillSans" charset="0"/>
              </a:rPr>
              <a:t>jních a další </a:t>
            </a:r>
            <a:br>
              <a:rPr lang="cs-CZ" sz="1200" b="1">
                <a:solidFill>
                  <a:srgbClr val="003D61"/>
                </a:solidFill>
                <a:latin typeface="GillSans" charset="0"/>
              </a:rPr>
            </a:br>
            <a:r>
              <a:rPr lang="cs-CZ" sz="1200" b="1">
                <a:solidFill>
                  <a:srgbClr val="003D61"/>
                </a:solidFill>
                <a:latin typeface="GillSans" charset="0"/>
              </a:rPr>
              <a:t>hazardních her do sportu</a:t>
            </a:r>
          </a:p>
          <a:p>
            <a:pPr>
              <a:spcBef>
                <a:spcPts val="500"/>
              </a:spcBef>
              <a:buClr>
                <a:srgbClr val="003D6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b="1">
                <a:solidFill>
                  <a:srgbClr val="003D61"/>
                </a:solidFill>
                <a:latin typeface="GillSans" charset="0"/>
              </a:rPr>
              <a:t>		</a:t>
            </a:r>
          </a:p>
          <a:p>
            <a:pPr>
              <a:spcBef>
                <a:spcPts val="500"/>
              </a:spcBef>
              <a:buClr>
                <a:srgbClr val="003D6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b="1">
                <a:solidFill>
                  <a:srgbClr val="003D61"/>
                </a:solidFill>
                <a:latin typeface="GillSans" charset="0"/>
              </a:rPr>
              <a:t>vyšší zdanění výnosů ze sázkové a loterijní </a:t>
            </a:r>
            <a:br>
              <a:rPr lang="cs-CZ" sz="1200" b="1">
                <a:solidFill>
                  <a:srgbClr val="003D61"/>
                </a:solidFill>
                <a:latin typeface="GillSans" charset="0"/>
              </a:rPr>
            </a:br>
            <a:r>
              <a:rPr lang="cs-CZ" sz="1200" b="1">
                <a:solidFill>
                  <a:srgbClr val="003D61"/>
                </a:solidFill>
                <a:latin typeface="GillSans" charset="0"/>
              </a:rPr>
              <a:t>činnosti</a:t>
            </a:r>
          </a:p>
          <a:p>
            <a:pPr>
              <a:spcBef>
                <a:spcPts val="500"/>
              </a:spcBef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>
                <a:srgbClr val="003D6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b="1">
                <a:solidFill>
                  <a:srgbClr val="003D61"/>
                </a:solidFill>
                <a:latin typeface="GillSans" charset="0"/>
              </a:rPr>
              <a:t>paušální nebo smluvní odvody sázkových 	  společností  sportovním svazům, na jejichž sport vypisují sázky</a:t>
            </a:r>
          </a:p>
          <a:p>
            <a:pPr>
              <a:spcBef>
                <a:spcPts val="500"/>
              </a:spcBef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500"/>
              </a:spcBef>
              <a:buClr>
                <a:srgbClr val="003D6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b="1">
                <a:solidFill>
                  <a:srgbClr val="003D61"/>
                </a:solidFill>
                <a:latin typeface="GillSans" charset="0"/>
              </a:rPr>
              <a:t>znevýhodnění online sázkových společností bez licence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>
                <a:solidFill>
                  <a:srgbClr val="003D61"/>
                </a:solidFill>
                <a:latin typeface="GillSans" charset="0"/>
              </a:rPr>
              <a:t>Daňové incentivy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544513" y="6165850"/>
            <a:ext cx="1482725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100" b="1">
                <a:solidFill>
                  <a:srgbClr val="003D61"/>
                </a:solidFill>
                <a:latin typeface="Arial" charset="0"/>
              </a:rPr>
              <a:t>Zdroj: KPMG (2012)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1116013" y="1484313"/>
            <a:ext cx="6840537" cy="21605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DBB30"/>
          </a:solidFill>
          <a:ln w="9360">
            <a:solidFill>
              <a:srgbClr val="003D6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30500" algn="l"/>
                <a:tab pos="3657600" algn="l"/>
                <a:tab pos="4572000" algn="l"/>
                <a:tab pos="5473700" algn="l"/>
                <a:tab pos="63881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cs-CZ" sz="4800" b="1">
                <a:solidFill>
                  <a:srgbClr val="003D61"/>
                </a:solidFill>
                <a:latin typeface="Times New Roman" pitchFamily="18" charset="0"/>
              </a:rPr>
              <a:t>				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5425" y="26988"/>
            <a:ext cx="7874000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        NADVÁHA A OBEZITA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6697662" cy="288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187325" algn="ctr">
              <a:spcBef>
                <a:spcPts val="500"/>
              </a:spcBef>
              <a:buClrTx/>
              <a:buSzPct val="45000"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2400" b="1">
                <a:solidFill>
                  <a:srgbClr val="003D61"/>
                </a:solidFill>
                <a:latin typeface="GillSans" charset="0"/>
              </a:rPr>
              <a:t>3/4 českých dětí nesplňují mezinárodní doporučení pro pohybovou aktivitu </a:t>
            </a:r>
          </a:p>
          <a:p>
            <a:pPr marL="741363" lvl="1" indent="-187325" algn="ctr">
              <a:spcBef>
                <a:spcPts val="500"/>
              </a:spcBef>
              <a:buClrTx/>
              <a:buSzPct val="45000"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2400" b="1">
                <a:solidFill>
                  <a:srgbClr val="003D61"/>
                </a:solidFill>
                <a:latin typeface="GillSans" charset="0"/>
              </a:rPr>
              <a:t> (60 minut denn</a:t>
            </a:r>
            <a:r>
              <a:rPr lang="cs-CZ" sz="2400" b="1">
                <a:solidFill>
                  <a:srgbClr val="003D61"/>
                </a:solidFill>
                <a:latin typeface="Arial" charset="0"/>
              </a:rPr>
              <a:t>ě</a:t>
            </a:r>
            <a:r>
              <a:rPr lang="cs-CZ" sz="2400" b="1">
                <a:solidFill>
                  <a:srgbClr val="003D61"/>
                </a:solidFill>
                <a:latin typeface="GillSans" charset="0"/>
              </a:rPr>
              <a:t>)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     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</a:pPr>
            <a:r>
              <a:rPr lang="cs-CZ" sz="1600" b="1">
                <a:solidFill>
                  <a:srgbClr val="003D61"/>
                </a:solidFill>
                <a:latin typeface="Arial" charset="0"/>
              </a:rPr>
              <a:t>	</a:t>
            </a:r>
            <a:r>
              <a:rPr lang="cs-CZ" sz="1100" b="1">
                <a:solidFill>
                  <a:srgbClr val="003D61"/>
                </a:solidFill>
                <a:latin typeface="Arial" charset="0"/>
              </a:rPr>
              <a:t>HBSC (2012)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860800"/>
            <a:ext cx="2735262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076700"/>
            <a:ext cx="2736850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013325"/>
            <a:ext cx="2232025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555875" y="1341438"/>
            <a:ext cx="3960813" cy="4679950"/>
          </a:xfrm>
          <a:prstGeom prst="rect">
            <a:avLst/>
          </a:prstGeom>
          <a:solidFill>
            <a:srgbClr val="8EB4E3"/>
          </a:solidFill>
          <a:ln w="25560">
            <a:solidFill>
              <a:srgbClr val="B9CDE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>
                <a:solidFill>
                  <a:srgbClr val="FFFFFF"/>
                </a:solidFill>
                <a:latin typeface="GillSans" charset="0"/>
              </a:rPr>
              <a:t>NÁVRHY NA ZROJE FINANCOVÁNÍ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233488" y="1412875"/>
            <a:ext cx="6794500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b="1">
              <a:solidFill>
                <a:srgbClr val="003D61"/>
              </a:solidFill>
              <a:latin typeface="GillSans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484438" y="1412875"/>
            <a:ext cx="4041775" cy="4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 dirty="0">
                <a:solidFill>
                  <a:srgbClr val="003D61"/>
                </a:solidFill>
                <a:latin typeface="GillSans" charset="0"/>
              </a:rPr>
              <a:t>Ostatní návrhy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400" b="1" dirty="0">
                <a:solidFill>
                  <a:srgbClr val="003D61"/>
                </a:solidFill>
                <a:latin typeface="GillSans" charset="0"/>
              </a:rPr>
              <a:t> 	</a:t>
            </a: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zavedení kontrolních mechanismů pro 	dlouhodobou spolupráci veřejného a 	soukromého sektoru</a:t>
            </a:r>
          </a:p>
          <a:p>
            <a:pPr marL="360000">
              <a:spcBef>
                <a:spcPts val="500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 	nastavení efektivní metodiky dlouhodobé 	spolupráce veřejného a soukromého sektoru</a:t>
            </a:r>
          </a:p>
          <a:p>
            <a:pPr marL="360000">
              <a:spcBef>
                <a:spcPts val="500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 	motivace pojištěnců zdravotními </a:t>
            </a:r>
            <a:br>
              <a:rPr lang="cs-CZ" sz="1200" b="1" dirty="0">
                <a:solidFill>
                  <a:srgbClr val="003D61"/>
                </a:solidFill>
                <a:latin typeface="GillSans" charset="0"/>
              </a:rPr>
            </a:b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	pojišťovnami</a:t>
            </a:r>
          </a:p>
          <a:p>
            <a:pPr marL="360000">
              <a:spcBef>
                <a:spcPts val="500"/>
              </a:spcBef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003D61"/>
              </a:solidFill>
              <a:latin typeface="GillSans" charset="0"/>
            </a:endParaRPr>
          </a:p>
          <a:p>
            <a:pPr marL="360000">
              <a:spcBef>
                <a:spcPts val="500"/>
              </a:spcBef>
              <a:buClr>
                <a:srgbClr val="003D61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b="1" dirty="0">
                <a:solidFill>
                  <a:srgbClr val="003D61"/>
                </a:solidFill>
                <a:latin typeface="GillSans" charset="0"/>
              </a:rPr>
              <a:t> 	zapojení školní sportovní infrastruktury do  	systému standardizace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047750" y="6092825"/>
            <a:ext cx="1482725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100" b="1">
                <a:solidFill>
                  <a:srgbClr val="003D61"/>
                </a:solidFill>
                <a:latin typeface="Arial" charset="0"/>
              </a:rPr>
              <a:t>Zdroj: KPMG (2012)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87450" y="3068638"/>
            <a:ext cx="6794500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2000" b="1">
                <a:solidFill>
                  <a:srgbClr val="FFFFFF"/>
                </a:solidFill>
                <a:latin typeface="GillSans" charset="0"/>
              </a:rPr>
            </a:br>
            <a:r>
              <a:rPr lang="cs-CZ" sz="2000" b="1">
                <a:solidFill>
                  <a:srgbClr val="FFFFFF"/>
                </a:solidFill>
                <a:latin typeface="GillSans" charset="0"/>
              </a:rPr>
              <a:t/>
            </a:r>
            <a:br>
              <a:rPr lang="cs-CZ" sz="2000" b="1">
                <a:solidFill>
                  <a:srgbClr val="FFFFFF"/>
                </a:solidFill>
                <a:latin typeface="GillSans" charset="0"/>
              </a:rPr>
            </a:br>
            <a:r>
              <a:rPr lang="cs-CZ" sz="2800" b="1">
                <a:solidFill>
                  <a:srgbClr val="FFFFFF"/>
                </a:solidFill>
                <a:latin typeface="GillSans" charset="0"/>
              </a:rPr>
              <a:t>DĚKUJEME ZA POZORNOST</a:t>
            </a:r>
            <a:br>
              <a:rPr lang="cs-CZ" sz="2800" b="1">
                <a:solidFill>
                  <a:srgbClr val="FFFFFF"/>
                </a:solidFill>
                <a:latin typeface="GillSans" charset="0"/>
              </a:rPr>
            </a:br>
            <a:endParaRPr lang="cs-CZ" sz="2800" b="1">
              <a:solidFill>
                <a:srgbClr val="FFFFFF"/>
              </a:solidFill>
              <a:latin typeface="GillSans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233488" y="4902200"/>
            <a:ext cx="6794500" cy="123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b="1">
                <a:solidFill>
                  <a:srgbClr val="003D61"/>
                </a:solidFill>
                <a:latin typeface="GillSans" charset="0"/>
              </a:rPr>
              <a:t>Zdroj: KPMG (2012)</a:t>
            </a:r>
          </a:p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b="1">
              <a:solidFill>
                <a:srgbClr val="003D61"/>
              </a:solidFill>
              <a:latin typeface="GillSans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NADVÁHA  A OBEZITA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846388" y="3430588"/>
            <a:ext cx="3224212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NADVÁHA A OBEZITA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476375" y="6308725"/>
            <a:ext cx="457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3D61"/>
                </a:solidFill>
                <a:latin typeface="Arial" charset="0"/>
              </a:rPr>
              <a:t>Zdroj: HBSC (2012)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73238"/>
            <a:ext cx="7273925" cy="409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NADVÁHA  A OBEZITA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7632700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>
                <a:srgbClr val="003D61"/>
              </a:buClr>
              <a:buSzPct val="5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500" b="1">
                <a:solidFill>
                  <a:srgbClr val="003D61"/>
                </a:solidFill>
                <a:latin typeface="GillSans" charset="0"/>
              </a:rPr>
              <a:t>		</a:t>
            </a:r>
            <a:endParaRPr lang="cs-CZ" sz="1500" b="1">
              <a:solidFill>
                <a:srgbClr val="003D61"/>
              </a:solidFill>
              <a:latin typeface="Arial" charset="0"/>
            </a:endParaRPr>
          </a:p>
          <a:p>
            <a:pPr>
              <a:spcBef>
                <a:spcPts val="500"/>
              </a:spcBef>
              <a:buClr>
                <a:srgbClr val="003D61"/>
              </a:buClr>
              <a:buSzPct val="5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500" b="1">
                <a:solidFill>
                  <a:srgbClr val="003D61"/>
                </a:solidFill>
                <a:latin typeface="Arial" charset="0"/>
              </a:rPr>
              <a:t>		</a:t>
            </a:r>
            <a:r>
              <a:rPr lang="cs-CZ" sz="1500" b="1">
                <a:solidFill>
                  <a:srgbClr val="003D61"/>
                </a:solidFill>
                <a:latin typeface="GillSans" charset="0"/>
              </a:rPr>
              <a:t>Nadváhou nebo obezitou trpí p</a:t>
            </a:r>
            <a:r>
              <a:rPr lang="cs-CZ" sz="1500" b="1">
                <a:solidFill>
                  <a:srgbClr val="003D61"/>
                </a:solidFill>
                <a:latin typeface="Arial" charset="0"/>
              </a:rPr>
              <a:t>ř</a:t>
            </a:r>
            <a:r>
              <a:rPr lang="cs-CZ" sz="1500" b="1">
                <a:solidFill>
                  <a:srgbClr val="003D61"/>
                </a:solidFill>
                <a:latin typeface="GillSans" charset="0"/>
              </a:rPr>
              <a:t>ibli</a:t>
            </a:r>
            <a:r>
              <a:rPr lang="cs-CZ" sz="1500" b="1">
                <a:solidFill>
                  <a:srgbClr val="003D61"/>
                </a:solidFill>
                <a:latin typeface="Arial" charset="0"/>
              </a:rPr>
              <a:t>ž</a:t>
            </a:r>
            <a:r>
              <a:rPr lang="cs-CZ" sz="1500" b="1">
                <a:solidFill>
                  <a:srgbClr val="003D61"/>
                </a:solidFill>
                <a:latin typeface="GillSans" charset="0"/>
              </a:rPr>
              <a:t>n</a:t>
            </a:r>
            <a:r>
              <a:rPr lang="cs-CZ" sz="1500" b="1">
                <a:solidFill>
                  <a:srgbClr val="003D61"/>
                </a:solidFill>
                <a:latin typeface="Arial" charset="0"/>
              </a:rPr>
              <a:t>ě</a:t>
            </a:r>
            <a:r>
              <a:rPr lang="cs-CZ" sz="1500" b="1">
                <a:solidFill>
                  <a:srgbClr val="003D61"/>
                </a:solidFill>
                <a:latin typeface="GillSans" charset="0"/>
              </a:rPr>
              <a:t> 1/5 chlapc</a:t>
            </a:r>
            <a:r>
              <a:rPr lang="cs-CZ" sz="1500" b="1">
                <a:solidFill>
                  <a:srgbClr val="003D61"/>
                </a:solidFill>
                <a:latin typeface="Arial" charset="0"/>
              </a:rPr>
              <a:t>ů</a:t>
            </a:r>
            <a:r>
              <a:rPr lang="cs-CZ" sz="1500" b="1">
                <a:solidFill>
                  <a:srgbClr val="003D61"/>
                </a:solidFill>
                <a:latin typeface="GillSans" charset="0"/>
              </a:rPr>
              <a:t> a 1/10 dívek.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8101013" cy="368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 rot="10800000" flipV="1">
            <a:off x="684213" y="6092825"/>
            <a:ext cx="142716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3D61"/>
                </a:solidFill>
                <a:latin typeface="Arial" charset="0"/>
              </a:rPr>
              <a:t>Zdroj: HBSC (2012)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23850" y="1746250"/>
            <a:ext cx="82804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1838" lvl="1" indent="-274638">
              <a:spcBef>
                <a:spcPts val="6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cs-CZ" b="1">
                <a:solidFill>
                  <a:srgbClr val="002060"/>
                </a:solidFill>
                <a:latin typeface="GillSans" charset="0"/>
              </a:rPr>
              <a:t>každý rok vzroste procento pacient</a:t>
            </a:r>
            <a:r>
              <a:rPr lang="cs-CZ" b="1">
                <a:solidFill>
                  <a:srgbClr val="002060"/>
                </a:solidFill>
                <a:latin typeface="Arial" charset="0"/>
              </a:rPr>
              <a:t>ů</a:t>
            </a:r>
            <a:r>
              <a:rPr lang="cs-CZ" b="1">
                <a:solidFill>
                  <a:srgbClr val="002060"/>
                </a:solidFill>
                <a:latin typeface="GillSans" charset="0"/>
              </a:rPr>
              <a:t> trpících nadváhou nebo </a:t>
            </a:r>
            <a:br>
              <a:rPr lang="cs-CZ" b="1">
                <a:solidFill>
                  <a:srgbClr val="002060"/>
                </a:solidFill>
                <a:latin typeface="GillSans" charset="0"/>
              </a:rPr>
            </a:br>
            <a:r>
              <a:rPr lang="cs-CZ" b="1">
                <a:solidFill>
                  <a:srgbClr val="002060"/>
                </a:solidFill>
                <a:latin typeface="GillSans" charset="0"/>
              </a:rPr>
              <a:t>obezitou</a:t>
            </a:r>
            <a:endParaRPr lang="cs-CZ" b="1">
              <a:solidFill>
                <a:srgbClr val="002060"/>
              </a:solidFill>
              <a:latin typeface="Arial" charset="0"/>
            </a:endParaRPr>
          </a:p>
          <a:p>
            <a:pPr marL="1131888" lvl="2" indent="-274638">
              <a:spcBef>
                <a:spcPts val="6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cs-CZ">
                <a:solidFill>
                  <a:srgbClr val="002060"/>
                </a:solidFill>
                <a:latin typeface="GillSans" charset="0"/>
              </a:rPr>
              <a:t>(vyžadují aktivní sledování a dohled praktického lékaře nad nemocnými – </a:t>
            </a:r>
            <a:r>
              <a:rPr lang="cs-CZ">
                <a:solidFill>
                  <a:srgbClr val="002060"/>
                </a:solidFill>
                <a:latin typeface="Arial" charset="0"/>
              </a:rPr>
              <a:t> „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dispenzarizací“)</a:t>
            </a:r>
          </a:p>
          <a:p>
            <a:pPr marL="731838" lvl="1" indent="-274638">
              <a:spcBef>
                <a:spcPts val="500"/>
              </a:spcBef>
              <a:buClrTx/>
              <a:buSzTx/>
              <a:buFont typeface="Wingdings" pitchFamily="2" charset="2"/>
              <a:buChar char="§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endParaRPr lang="cs-CZ">
              <a:solidFill>
                <a:srgbClr val="002060"/>
              </a:solidFill>
              <a:latin typeface="GillSans" charset="0"/>
            </a:endParaRPr>
          </a:p>
          <a:p>
            <a:pPr marL="731838" lvl="1" indent="-274638">
              <a:spcBef>
                <a:spcPts val="45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cs-CZ" b="1">
                <a:solidFill>
                  <a:srgbClr val="002060"/>
                </a:solidFill>
                <a:latin typeface="GillSans" charset="0"/>
              </a:rPr>
              <a:t>po</a:t>
            </a:r>
            <a:r>
              <a:rPr lang="cs-CZ" b="1">
                <a:solidFill>
                  <a:srgbClr val="002060"/>
                </a:solidFill>
                <a:latin typeface="Arial" charset="0"/>
              </a:rPr>
              <a:t>č</a:t>
            </a:r>
            <a:r>
              <a:rPr lang="cs-CZ" b="1">
                <a:solidFill>
                  <a:srgbClr val="002060"/>
                </a:solidFill>
                <a:latin typeface="GillSans" charset="0"/>
              </a:rPr>
              <a:t>et dispenzarizovaných d</a:t>
            </a:r>
            <a:r>
              <a:rPr lang="cs-CZ" b="1">
                <a:solidFill>
                  <a:srgbClr val="002060"/>
                </a:solidFill>
                <a:latin typeface="Arial" charset="0"/>
              </a:rPr>
              <a:t>ě</a:t>
            </a:r>
            <a:r>
              <a:rPr lang="cs-CZ" b="1">
                <a:solidFill>
                  <a:srgbClr val="002060"/>
                </a:solidFill>
                <a:latin typeface="GillSans" charset="0"/>
              </a:rPr>
              <a:t>tí na 1000 registrovaných pacient</a:t>
            </a:r>
            <a:r>
              <a:rPr lang="cs-CZ" b="1">
                <a:solidFill>
                  <a:srgbClr val="002060"/>
                </a:solidFill>
                <a:latin typeface="Arial" charset="0"/>
              </a:rPr>
              <a:t>ů</a:t>
            </a:r>
            <a:r>
              <a:rPr lang="cs-CZ" b="1">
                <a:solidFill>
                  <a:srgbClr val="002060"/>
                </a:solidFill>
                <a:latin typeface="GillSans" charset="0"/>
              </a:rPr>
              <a:t> </a:t>
            </a:r>
            <a:br>
              <a:rPr lang="cs-CZ" b="1">
                <a:solidFill>
                  <a:srgbClr val="002060"/>
                </a:solidFill>
                <a:latin typeface="GillSans" charset="0"/>
              </a:rPr>
            </a:br>
            <a:r>
              <a:rPr lang="cs-CZ" b="1">
                <a:solidFill>
                  <a:srgbClr val="002060"/>
                </a:solidFill>
                <a:latin typeface="GillSans" charset="0"/>
              </a:rPr>
              <a:t>v roce 2011:</a:t>
            </a:r>
          </a:p>
          <a:p>
            <a:pPr marL="1131888" lvl="2" indent="-274638">
              <a:spcBef>
                <a:spcPts val="4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cs-CZ">
                <a:solidFill>
                  <a:srgbClr val="002060"/>
                </a:solidFill>
                <a:latin typeface="GillSans" charset="0"/>
              </a:rPr>
              <a:t>20,5 % do </a:t>
            </a:r>
            <a:r>
              <a:rPr lang="cs-CZ">
                <a:solidFill>
                  <a:srgbClr val="002060"/>
                </a:solidFill>
                <a:latin typeface="Arial" charset="0"/>
              </a:rPr>
              <a:t>č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trnácti let (4,5x více v porovnání s r.1995)</a:t>
            </a:r>
          </a:p>
          <a:p>
            <a:pPr marL="1131888" lvl="2" indent="-274638">
              <a:spcBef>
                <a:spcPts val="400"/>
              </a:spcBef>
              <a:buClr>
                <a:srgbClr val="003D61"/>
              </a:buClr>
              <a:buSzTx/>
              <a:buFont typeface="Wingdings" pitchFamily="2" charset="2"/>
              <a:buChar char="§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cs-CZ">
                <a:solidFill>
                  <a:srgbClr val="002060"/>
                </a:solidFill>
                <a:latin typeface="GillSans" charset="0"/>
              </a:rPr>
              <a:t>47,0 % mláde</a:t>
            </a:r>
            <a:r>
              <a:rPr lang="cs-CZ">
                <a:solidFill>
                  <a:srgbClr val="002060"/>
                </a:solidFill>
                <a:latin typeface="Arial" charset="0"/>
              </a:rPr>
              <a:t>ž</a:t>
            </a:r>
            <a:r>
              <a:rPr lang="cs-CZ">
                <a:solidFill>
                  <a:srgbClr val="002060"/>
                </a:solidFill>
                <a:latin typeface="GillSans" charset="0"/>
              </a:rPr>
              <a:t>e ve věku 15–18 (6x více v porovnání s r. 1995)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endParaRPr lang="cs-CZ">
              <a:solidFill>
                <a:srgbClr val="002060"/>
              </a:solidFill>
              <a:latin typeface="GillSans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79500" y="26988"/>
            <a:ext cx="6794500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NADVÁHA A OBEZITA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60475" y="0"/>
            <a:ext cx="6553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NADVÁHA A OBEZITA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53268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b="1">
              <a:solidFill>
                <a:srgbClr val="003D61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	% dispenzarizovaných (nadváha/obezita) na 1000 registrovaných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 pacientů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7596187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042988" y="6165850"/>
            <a:ext cx="130016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000" b="1">
                <a:solidFill>
                  <a:srgbClr val="003D61"/>
                </a:solidFill>
                <a:latin typeface="Arial" charset="0"/>
              </a:rPr>
              <a:t>Zdroj: ÚZIS (2012)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4575" y="26988"/>
            <a:ext cx="6696075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UŽÍVÁNÍ NÁVYKOVÝCH LÁTEK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7993062" cy="37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002060"/>
                </a:solidFill>
                <a:latin typeface="GillSans" charset="0"/>
              </a:rPr>
              <a:t>zkušenosti s kou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ením má více než 1/2 t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ináctiletých a 3/4 patnáctiletých</a:t>
            </a:r>
          </a:p>
          <a:p>
            <a:pPr lvl="1"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2060"/>
              </a:solidFill>
              <a:latin typeface="GillSans" charset="0"/>
            </a:endParaRPr>
          </a:p>
          <a:p>
            <a:pPr lvl="1"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002060"/>
                </a:solidFill>
                <a:latin typeface="GillSans" charset="0"/>
              </a:rPr>
              <a:t>v mezinárodním srovnání 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č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eské d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ě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ti zaujímají                    p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ední p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í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č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ky v u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ž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ívání alkoholu, tabáku a marihuany</a:t>
            </a:r>
          </a:p>
          <a:p>
            <a:pPr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>
              <a:solidFill>
                <a:srgbClr val="002060"/>
              </a:solidFill>
              <a:latin typeface="GillSans" charset="0"/>
            </a:endParaRPr>
          </a:p>
          <a:p>
            <a:pPr lvl="1">
              <a:buClrTx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002060"/>
                </a:solidFill>
                <a:latin typeface="GillSans" charset="0"/>
              </a:rPr>
              <a:t>pravidelnými ku</a:t>
            </a:r>
            <a:r>
              <a:rPr lang="cs-CZ" sz="2000" b="1">
                <a:solidFill>
                  <a:srgbClr val="002060"/>
                </a:solidFill>
                <a:latin typeface="Arial" charset="0"/>
              </a:rPr>
              <a:t>ř</a:t>
            </a:r>
            <a:r>
              <a:rPr lang="cs-CZ" sz="2000" b="1">
                <a:solidFill>
                  <a:srgbClr val="002060"/>
                </a:solidFill>
                <a:latin typeface="GillSans" charset="0"/>
              </a:rPr>
              <a:t>áky je 18 % patnáctiletých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63600" y="0"/>
            <a:ext cx="6696075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>
                <a:solidFill>
                  <a:srgbClr val="FFFFFF"/>
                </a:solidFill>
                <a:latin typeface="GillSans" charset="0"/>
              </a:rPr>
              <a:t>UŽÍVÁNÍ NÁVYKOVÝCH LÁTEK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619250" y="6092825"/>
            <a:ext cx="1371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000" b="1">
                <a:solidFill>
                  <a:srgbClr val="002060"/>
                </a:solidFill>
                <a:latin typeface="Arial" charset="0"/>
              </a:rPr>
              <a:t>Zdroj: HBSC (2012)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12875"/>
            <a:ext cx="6697662" cy="429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Sans"/>
        <a:ea typeface="Microsoft YaHei"/>
        <a:cs typeface=""/>
      </a:majorFont>
      <a:minorFont>
        <a:latin typeface="GillSans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Sans"/>
        <a:ea typeface="Microsoft YaHei"/>
        <a:cs typeface=""/>
      </a:majorFont>
      <a:minorFont>
        <a:latin typeface="GillSans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505</Words>
  <Application>Microsoft Office PowerPoint</Application>
  <PresentationFormat>Předvádění na obrazovce (4:3)</PresentationFormat>
  <Paragraphs>252</Paragraphs>
  <Slides>31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Microsoft YaHei</vt:lpstr>
      <vt:lpstr>Times New Roman</vt:lpstr>
      <vt:lpstr>GillSans</vt:lpstr>
      <vt:lpstr>Gill Sans MT</vt:lpstr>
      <vt:lpstr>Wingdings</vt:lpstr>
      <vt:lpstr>Motiv sady Office</vt:lpstr>
      <vt:lpstr>1_Motiv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ZDRAVOTNÍ NÁSLEDKY ŠPATNÉHO ŽIVOTNÍHO STYLU</vt:lpstr>
      <vt:lpstr>Snímek 14</vt:lpstr>
      <vt:lpstr>Snímek 15</vt:lpstr>
      <vt:lpstr>Snímek 16</vt:lpstr>
      <vt:lpstr>Snímek 17</vt:lpstr>
      <vt:lpstr>Snímek 18</vt:lpstr>
      <vt:lpstr>Snímek 19</vt:lpstr>
      <vt:lpstr> NAVRHOVANÁ ŘEŠENÍ Koncepce prevence nemocí a ochrany  a podpory zdraví </vt:lpstr>
      <vt:lpstr>NAVRHOVANÁ ŘEŠENÍ</vt:lpstr>
      <vt:lpstr>Snímek 22</vt:lpstr>
      <vt:lpstr>Snímek 23</vt:lpstr>
      <vt:lpstr>Snímek 24</vt:lpstr>
      <vt:lpstr> FINANCOVÁNÍ SPORTU V ČR </vt:lpstr>
      <vt:lpstr>Snímek 26</vt:lpstr>
      <vt:lpstr>Snímek 27</vt:lpstr>
      <vt:lpstr>Snímek 28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kobid</dc:creator>
  <cp:lastModifiedBy>JiriVanek</cp:lastModifiedBy>
  <cp:revision>165</cp:revision>
  <cp:lastPrinted>1601-01-01T00:00:00Z</cp:lastPrinted>
  <dcterms:created xsi:type="dcterms:W3CDTF">2008-05-12T10:56:53Z</dcterms:created>
  <dcterms:modified xsi:type="dcterms:W3CDTF">2012-08-21T12:50:44Z</dcterms:modified>
</cp:coreProperties>
</file>