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22"/>
  </p:notesMasterIdLst>
  <p:sldIdLst>
    <p:sldId id="258" r:id="rId2"/>
    <p:sldId id="274" r:id="rId3"/>
    <p:sldId id="262" r:id="rId4"/>
    <p:sldId id="257" r:id="rId5"/>
    <p:sldId id="266" r:id="rId6"/>
    <p:sldId id="261" r:id="rId7"/>
    <p:sldId id="263" r:id="rId8"/>
    <p:sldId id="264" r:id="rId9"/>
    <p:sldId id="265" r:id="rId10"/>
    <p:sldId id="259" r:id="rId11"/>
    <p:sldId id="267" r:id="rId12"/>
    <p:sldId id="269" r:id="rId13"/>
    <p:sldId id="268" r:id="rId14"/>
    <p:sldId id="280" r:id="rId15"/>
    <p:sldId id="279" r:id="rId16"/>
    <p:sldId id="276" r:id="rId17"/>
    <p:sldId id="275" r:id="rId18"/>
    <p:sldId id="278" r:id="rId19"/>
    <p:sldId id="277" r:id="rId20"/>
    <p:sldId id="271" r:id="rId21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3400"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sz="3400"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sz="3400"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sz="3400"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1145"/>
    <a:srgbClr val="006600"/>
    <a:srgbClr val="990033"/>
    <a:srgbClr val="9CCAB5"/>
    <a:srgbClr val="000000"/>
    <a:srgbClr val="FFFFFF"/>
    <a:srgbClr val="99FF99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5" autoAdjust="0"/>
    <p:restoredTop sz="94652" autoAdjust="0"/>
  </p:normalViewPr>
  <p:slideViewPr>
    <p:cSldViewPr>
      <p:cViewPr>
        <p:scale>
          <a:sx n="100" d="100"/>
          <a:sy n="100" d="100"/>
        </p:scale>
        <p:origin x="-27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cs-CZ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cs-CZ"/>
          </a:p>
        </p:txBody>
      </p:sp>
      <p:sp>
        <p:nvSpPr>
          <p:cNvPr id="1054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54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cs-CZ"/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7D27F61B-5F40-4BB9-9129-25B441EB3ED8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6" name="Rectangle 8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7309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endParaRPr lang="cs-CZ"/>
          </a:p>
        </p:txBody>
      </p:sp>
      <p:sp>
        <p:nvSpPr>
          <p:cNvPr id="47309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cs-CZ"/>
          </a:p>
        </p:txBody>
      </p:sp>
      <p:sp>
        <p:nvSpPr>
          <p:cNvPr id="47309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7A72240-0C63-4E6F-A056-08A5CEC70AA3}" type="slidenum">
              <a:rPr lang="cs-CZ"/>
              <a:pPr/>
              <a:t>‹#›</a:t>
            </a:fld>
            <a:endParaRPr lang="cs-CZ"/>
          </a:p>
        </p:txBody>
      </p:sp>
      <p:pic>
        <p:nvPicPr>
          <p:cNvPr id="473097" name="Picture 9" descr="logo_mzc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</p:spPr>
      </p:pic>
      <p:pic>
        <p:nvPicPr>
          <p:cNvPr id="473101" name="Picture 13" descr="pp_titul_podtis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B0F4C7-228A-4B19-9639-65E29D18B65D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25764-60B9-4831-99FE-0E1B2F296A0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724AA-44B2-42AB-A0FF-5A9621E8A332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1BEFC-4731-4A45-A4E1-6B44A4380695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A4688-5EAF-438D-8137-0C6EF51E47E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CAA61A-4064-4898-B571-2039FD2975A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724629-36AF-4B06-B7C3-4CCCD049D106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5CFFD-237B-4CAA-8AEE-FD8AB672D5FE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59059-6E65-4412-B1A3-47640FC006A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26A8B6-939D-4C12-90CF-10F5B6FF035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81" name="Rectangle 9"/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cs-CZ" sz="1800">
              <a:solidFill>
                <a:schemeClr val="bg1"/>
              </a:solidFill>
            </a:endParaRPr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</a:t>
            </a:r>
            <a:r>
              <a:rPr lang="en-US" smtClean="0"/>
              <a:t> </a:t>
            </a: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>PŘEDLOHY NADPISŮ.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335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335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335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0833E7AF-4C46-45E1-959B-995E1E9067C1}" type="slidenum">
              <a:rPr lang="cs-CZ"/>
              <a:pPr/>
              <a:t>‹#›</a:t>
            </a:fld>
            <a:endParaRPr lang="cs-CZ"/>
          </a:p>
        </p:txBody>
      </p:sp>
      <p:sp>
        <p:nvSpPr>
          <p:cNvPr id="335880" name="Rectangle 8"/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5882" name="Rectangle 10"/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5883" name="Rectangle 11"/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35884" name="Rectangle 12"/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pic>
        <p:nvPicPr>
          <p:cNvPr id="335887" name="Picture 15" descr="pp_podtisk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>
    <p:zoom dir="in"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/>
        </a:defRPr>
      </a:lvl2pPr>
      <a:lvl3pPr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/>
        </a:defRPr>
      </a:lvl3pPr>
      <a:lvl4pPr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/>
        </a:defRPr>
      </a:lvl4pPr>
      <a:lvl5pPr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00025" algn="l" rtl="0" fontAlgn="base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</a:defRPr>
      </a:lvl2pPr>
      <a:lvl3pPr marL="1150938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/>
            </a:r>
            <a:br>
              <a:rPr lang="cs-CZ"/>
            </a:br>
            <a:r>
              <a:rPr lang="cs-CZ"/>
              <a:t/>
            </a:r>
            <a:br>
              <a:rPr lang="cs-CZ"/>
            </a:br>
            <a:r>
              <a:rPr lang="cs-CZ"/>
              <a:t/>
            </a:r>
            <a:br>
              <a:rPr lang="cs-CZ"/>
            </a:br>
            <a:r>
              <a:rPr lang="cs-CZ" sz="2800"/>
              <a:t>Reformy pokračují, začíná další fáze</a:t>
            </a:r>
            <a:br>
              <a:rPr lang="cs-CZ" sz="2800"/>
            </a:br>
            <a:r>
              <a:rPr lang="cs-CZ"/>
              <a:t/>
            </a:r>
            <a:br>
              <a:rPr lang="cs-CZ"/>
            </a:br>
            <a:endParaRPr lang="cs-CZ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Zákon o zdravotních pojišťovnách</a:t>
            </a:r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484313"/>
            <a:ext cx="7200900" cy="452596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 Zajištění spravedlivějšího, vícekriteriálního přerozdělení pojistného na veřejné zdravotní pojištění</a:t>
            </a:r>
          </a:p>
          <a:p>
            <a:pPr>
              <a:buFont typeface="Wingdings" pitchFamily="2" charset="2"/>
              <a:buChar char="Ø"/>
            </a:pPr>
            <a:endParaRPr lang="cs-CZ" sz="1800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 Posílení principů transparentní veřejné obchodní soutěže při nákupu péče (služeb) ze strany zdravotních pojišťoven</a:t>
            </a:r>
          </a:p>
          <a:p>
            <a:pPr>
              <a:buFont typeface="Wingdings" pitchFamily="2" charset="2"/>
              <a:buChar char="Ø"/>
            </a:pPr>
            <a:endParaRPr lang="cs-CZ" sz="1800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 Lepší vymezení pravidel pro fungování, slučování i zánik pojišťoven</a:t>
            </a:r>
          </a:p>
          <a:p>
            <a:pPr>
              <a:buFont typeface="Wingdings" pitchFamily="2" charset="2"/>
              <a:buChar char="Ø"/>
            </a:pPr>
            <a:endParaRPr lang="cs-CZ" sz="1800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 Správní rady budou primárně složeny z odborníků – méně politických vlivů</a:t>
            </a:r>
          </a:p>
          <a:p>
            <a:pPr>
              <a:buFont typeface="Wingdings" pitchFamily="2" charset="2"/>
              <a:buChar char="Ø"/>
            </a:pPr>
            <a:endParaRPr lang="cs-CZ" sz="1800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 TERMÍN: Probíhají konzultace nad tezemi zákona, předpokládaný termín předložení do vlády 11. 2012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115888"/>
            <a:ext cx="6794500" cy="1052512"/>
          </a:xfrm>
        </p:spPr>
        <p:txBody>
          <a:bodyPr/>
          <a:lstStyle/>
          <a:p>
            <a:r>
              <a:rPr lang="cs-CZ"/>
              <a:t>Novela zákona č. 379/2005 Sb., o opatřeních k ochraně před škodami působenými tabákovými výrobky, alkoholem a jinými návykovými látkami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196975"/>
            <a:ext cx="7993062" cy="3600450"/>
          </a:xfrm>
        </p:spPr>
        <p:txBody>
          <a:bodyPr/>
          <a:lstStyle/>
          <a:p>
            <a:endParaRPr lang="cs-CZ"/>
          </a:p>
          <a:p>
            <a:pPr>
              <a:buFontTx/>
              <a:buNone/>
            </a:pPr>
            <a:endParaRPr lang="cs-CZ"/>
          </a:p>
          <a:p>
            <a:pPr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 Dále posílí ochrany před účinky nepřímého tabákového kouře</a:t>
            </a:r>
          </a:p>
          <a:p>
            <a:pPr>
              <a:buFont typeface="Wingdings" pitchFamily="2" charset="2"/>
              <a:buChar char="Ø"/>
            </a:pPr>
            <a:endParaRPr lang="cs-CZ" sz="1800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 Zlepší vymahatelnosti práva, a to zejména v souvislosti se zákazem prodeje alkoholických nápojů/tabákových výrobků osobám mladším 18 let</a:t>
            </a:r>
          </a:p>
          <a:p>
            <a:pPr>
              <a:buFont typeface="Wingdings" pitchFamily="2" charset="2"/>
              <a:buChar char="Ø"/>
            </a:pPr>
            <a:endParaRPr lang="cs-CZ" sz="1800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 Reviduje typy odborné péče pro osoby škodlivě užívající návykové látky atd.</a:t>
            </a:r>
          </a:p>
          <a:p>
            <a:pPr>
              <a:buFont typeface="Wingdings" pitchFamily="2" charset="2"/>
              <a:buChar char="Ø"/>
            </a:pPr>
            <a:endParaRPr lang="cs-CZ" sz="1800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TERMÍN účinnosti k 1.1.2013</a:t>
            </a:r>
          </a:p>
          <a:p>
            <a:pPr>
              <a:buFontTx/>
              <a:buNone/>
            </a:pPr>
            <a:endParaRPr lang="cs-CZ" sz="1800">
              <a:latin typeface="Arial" pitchFamily="34" charset="0"/>
            </a:endParaRPr>
          </a:p>
          <a:p>
            <a:endParaRPr lang="cs-CZ" sz="1600" b="0">
              <a:latin typeface="Arial" pitchFamily="34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02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/>
              <a:t>Zákon o hluku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8851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385888"/>
            <a:ext cx="8064500" cy="4922837"/>
          </a:xfrm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10000"/>
              </a:spcBef>
              <a:buSzPct val="150000"/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Stávající hygienické limity se nemění (odvozeny od stavu poznání vztahu mezi  dávkou a účinkem expozice hluku dle WHO)</a:t>
            </a:r>
          </a:p>
          <a:p>
            <a:pPr marL="342900" indent="-342900">
              <a:lnSpc>
                <a:spcPct val="90000"/>
              </a:lnSpc>
              <a:spcBef>
                <a:spcPct val="10000"/>
              </a:spcBef>
              <a:buClr>
                <a:srgbClr val="C13342"/>
              </a:buClr>
              <a:buSzPct val="150000"/>
              <a:buFont typeface="Wingdings" pitchFamily="2" charset="2"/>
              <a:buChar char="Ø"/>
            </a:pPr>
            <a:endParaRPr lang="cs-CZ" sz="1600">
              <a:latin typeface="Arial" pitchFamily="34" charset="0"/>
            </a:endParaRPr>
          </a:p>
          <a:p>
            <a:pPr marL="342900" indent="-342900">
              <a:lnSpc>
                <a:spcPct val="90000"/>
              </a:lnSpc>
              <a:buSzPct val="150000"/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Nový systém kompetencí, odpovědnosti a dozoru nad ochranou proti hluku</a:t>
            </a:r>
          </a:p>
          <a:p>
            <a:pPr marL="342900" indent="-342900">
              <a:lnSpc>
                <a:spcPct val="90000"/>
              </a:lnSpc>
              <a:buSzPct val="150000"/>
              <a:buFont typeface="Wingdings" pitchFamily="2" charset="2"/>
              <a:buChar char="Ø"/>
            </a:pPr>
            <a:endParaRPr lang="cs-CZ" sz="1600">
              <a:latin typeface="Arial" pitchFamily="34" charset="0"/>
            </a:endParaRPr>
          </a:p>
          <a:p>
            <a:pPr marL="342900" indent="-342900">
              <a:lnSpc>
                <a:spcPct val="90000"/>
              </a:lnSpc>
              <a:buSzPct val="150000"/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Hluk, který může negativně ovlivnit zdraví, dále pod státní zdravotní dozor</a:t>
            </a:r>
          </a:p>
          <a:p>
            <a:pPr marL="342900" indent="-342900">
              <a:lnSpc>
                <a:spcPct val="90000"/>
              </a:lnSpc>
              <a:buSzPct val="150000"/>
            </a:pPr>
            <a:r>
              <a:rPr lang="cs-CZ" sz="1600">
                <a:latin typeface="Arial" pitchFamily="34" charset="0"/>
              </a:rPr>
              <a:t>	(hluk z pozemní a letecké dopravy,  hluk stacionárních zdrojů )</a:t>
            </a:r>
          </a:p>
          <a:p>
            <a:pPr marL="342900" indent="-342900">
              <a:lnSpc>
                <a:spcPct val="90000"/>
              </a:lnSpc>
              <a:buSzPct val="150000"/>
              <a:buFont typeface="Wingdings" pitchFamily="2" charset="2"/>
              <a:buChar char="Ø"/>
            </a:pPr>
            <a:endParaRPr lang="cs-CZ" sz="1600">
              <a:latin typeface="Arial" pitchFamily="34" charset="0"/>
            </a:endParaRPr>
          </a:p>
          <a:p>
            <a:pPr marL="342900" indent="-342900">
              <a:lnSpc>
                <a:spcPct val="90000"/>
              </a:lnSpc>
              <a:buSzPct val="150000"/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Hluk, který nemůže negativně ovlivnit zdraví a je otázkou akustického komfortu, převede pod pravomoc obcí</a:t>
            </a:r>
          </a:p>
          <a:p>
            <a:pPr marL="342900" indent="-342900">
              <a:lnSpc>
                <a:spcPct val="90000"/>
              </a:lnSpc>
              <a:buSzPct val="150000"/>
            </a:pPr>
            <a:r>
              <a:rPr lang="cs-CZ" sz="1600">
                <a:latin typeface="Arial" pitchFamily="34" charset="0"/>
              </a:rPr>
              <a:t> 	(hlasy lidí, zvuky zvířat, hluk z koncertů, sportovních a společenských  aktivit)</a:t>
            </a:r>
          </a:p>
          <a:p>
            <a:pPr marL="342900" indent="-342900">
              <a:lnSpc>
                <a:spcPct val="90000"/>
              </a:lnSpc>
              <a:buSzPct val="150000"/>
              <a:buFont typeface="Wingdings" pitchFamily="2" charset="2"/>
              <a:buChar char="Ø"/>
            </a:pPr>
            <a:endParaRPr lang="cs-CZ" sz="1600">
              <a:latin typeface="Arial" pitchFamily="34" charset="0"/>
            </a:endParaRPr>
          </a:p>
          <a:p>
            <a:pPr marL="342900" indent="-342900">
              <a:lnSpc>
                <a:spcPct val="90000"/>
              </a:lnSpc>
              <a:buSzPct val="150000"/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Hluk z dopravy zahrnout do územně plánovací dokumentace pomocí hlukových zón</a:t>
            </a:r>
          </a:p>
          <a:p>
            <a:pPr marL="342900" indent="-342900">
              <a:lnSpc>
                <a:spcPct val="90000"/>
              </a:lnSpc>
              <a:buSzPct val="150000"/>
            </a:pPr>
            <a:r>
              <a:rPr lang="cs-CZ" sz="1600">
                <a:latin typeface="Arial" pitchFamily="34" charset="0"/>
              </a:rPr>
              <a:t>     (zóny stanoveny na základě výpočtových hlukových map podle směrnice 2002/49/EC)</a:t>
            </a:r>
          </a:p>
          <a:p>
            <a:pPr marL="342900" indent="-342900">
              <a:lnSpc>
                <a:spcPct val="90000"/>
              </a:lnSpc>
              <a:buSzPct val="150000"/>
              <a:buFont typeface="Wingdings" pitchFamily="2" charset="2"/>
              <a:buChar char="Ø"/>
            </a:pPr>
            <a:endParaRPr lang="cs-CZ" sz="1600">
              <a:latin typeface="Arial" pitchFamily="34" charset="0"/>
            </a:endParaRPr>
          </a:p>
          <a:p>
            <a:pPr marL="342900" indent="-342900">
              <a:lnSpc>
                <a:spcPct val="90000"/>
              </a:lnSpc>
              <a:buSzPct val="150000"/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TERMÍN: Teze budou představeny veřejnosti duben/květen 2012</a:t>
            </a:r>
          </a:p>
          <a:p>
            <a:pPr marL="342900" indent="-342900">
              <a:lnSpc>
                <a:spcPct val="90000"/>
              </a:lnSpc>
              <a:buSzPct val="150000"/>
            </a:pPr>
            <a:endParaRPr lang="en-US" sz="2400">
              <a:latin typeface="Arial" pitchFamily="34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Novela zákona o ochraně veřejného zdraví</a:t>
            </a:r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268413"/>
            <a:ext cx="7920038" cy="381635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cs-CZ" b="0"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 Provádí transpozice směrnice 2010/32/EU, kterou se provádí Rámcová dohoda o prevenci poranění ostrými předměty v nemocnicích a dalších zdravotnických zařízeních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cs-CZ" sz="1800"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 Sladí návrh zákona se správním řádem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cs-CZ" sz="1800"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 Upraví skutkové podstaty správních deliktů včetně liberačních důvodů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cs-CZ" sz="1800"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 Adaptuje zákon na nařízení Evropské unie o kosmetických přípravcích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cs-CZ" sz="1800"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TERMÍN: nařízení nabude plné účinnosti dnem 11. července 2013</a:t>
            </a:r>
          </a:p>
          <a:p>
            <a:pPr>
              <a:lnSpc>
                <a:spcPct val="80000"/>
              </a:lnSpc>
              <a:buFontTx/>
              <a:buChar char="•"/>
            </a:pPr>
            <a:endParaRPr lang="cs-CZ" sz="1800"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cs-CZ" b="0">
              <a:latin typeface="Arial" pitchFamily="34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Arial" pitchFamily="34" charset="0"/>
              </a:rPr>
              <a:t>Transpozice směrnice EU o přeshraniční péči</a:t>
            </a:r>
          </a:p>
        </p:txBody>
      </p:sp>
      <p:sp>
        <p:nvSpPr>
          <p:cNvPr id="522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1268413"/>
            <a:ext cx="6121400" cy="5400675"/>
          </a:xfrm>
        </p:spPr>
        <p:txBody>
          <a:bodyPr/>
          <a:lstStyle/>
          <a:p>
            <a:pPr>
              <a:buFontTx/>
              <a:buNone/>
            </a:pPr>
            <a:endParaRPr lang="cs-CZ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Do z. 48/1997 Sb. o veřejném zdravotním pojištění</a:t>
            </a:r>
          </a:p>
          <a:p>
            <a:pPr>
              <a:buFont typeface="Wingdings" pitchFamily="2" charset="2"/>
              <a:buChar char="Ø"/>
            </a:pPr>
            <a:endParaRPr lang="cs-CZ" sz="1600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Pacienti mají právo obdržet náhradu nákladů na péči čerpanou v jiné zemi EU ve výši hrazené v jejich státě</a:t>
            </a:r>
          </a:p>
          <a:p>
            <a:pPr>
              <a:buFont typeface="Wingdings" pitchFamily="2" charset="2"/>
              <a:buChar char="Ø"/>
            </a:pPr>
            <a:endParaRPr lang="cs-CZ" sz="1600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Tam, kde to směrnice umožňuje, bude minimalizován vliv na finanční prostředky systému veřejného zdravotního pojištění stanovením podmínek čerpání péče v zahraničí</a:t>
            </a:r>
          </a:p>
          <a:p>
            <a:pPr>
              <a:buFont typeface="Wingdings" pitchFamily="2" charset="2"/>
              <a:buChar char="Ø"/>
            </a:pPr>
            <a:endParaRPr lang="cs-CZ" sz="1600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Harmonogram:</a:t>
            </a:r>
          </a:p>
          <a:p>
            <a:pPr lvl="1">
              <a:buFont typeface="Wingdings" pitchFamily="2" charset="2"/>
              <a:buChar char="Ø"/>
            </a:pPr>
            <a:r>
              <a:rPr lang="cs-CZ" sz="1600" b="1">
                <a:latin typeface="Arial" pitchFamily="34" charset="0"/>
              </a:rPr>
              <a:t>Kontrola příprav ze strany Evropské komise – 3. 5. 2012</a:t>
            </a:r>
          </a:p>
          <a:p>
            <a:pPr lvl="1">
              <a:buFont typeface="Wingdings" pitchFamily="2" charset="2"/>
              <a:buChar char="Ø"/>
            </a:pPr>
            <a:r>
              <a:rPr lang="cs-CZ" sz="1600" b="1">
                <a:latin typeface="Arial" pitchFamily="34" charset="0"/>
              </a:rPr>
              <a:t>Transpozice: musí být hotová do 25. 10. 2012</a:t>
            </a:r>
          </a:p>
        </p:txBody>
      </p:sp>
    </p:spTree>
  </p:cSld>
  <p:clrMapOvr>
    <a:masterClrMapping/>
  </p:clrMapOvr>
  <p:transition>
    <p:zoom dir="in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  <a:p>
            <a:endParaRPr lang="cs-CZ"/>
          </a:p>
          <a:p>
            <a:endParaRPr lang="cs-CZ"/>
          </a:p>
          <a:p>
            <a:endParaRPr lang="cs-CZ"/>
          </a:p>
          <a:p>
            <a:r>
              <a:rPr lang="cs-CZ" sz="2400"/>
              <a:t>Exekutivní kroky</a:t>
            </a:r>
          </a:p>
        </p:txBody>
      </p:sp>
    </p:spTree>
  </p:cSld>
  <p:clrMapOvr>
    <a:masterClrMapping/>
  </p:clrMapOvr>
  <p:transition>
    <p:zoom dir="in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Další postup v restrukturalizaci lůžek</a:t>
            </a:r>
          </a:p>
        </p:txBody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268413"/>
            <a:ext cx="7993063" cy="5400675"/>
          </a:xfrm>
        </p:spPr>
        <p:txBody>
          <a:bodyPr/>
          <a:lstStyle/>
          <a:p>
            <a:pPr>
              <a:buFontTx/>
              <a:buNone/>
            </a:pPr>
            <a:r>
              <a:rPr lang="cs-CZ" sz="1800">
                <a:latin typeface="Arial" pitchFamily="34" charset="0"/>
              </a:rPr>
              <a:t>Zdravotní pojišťovny představily kritéria použitá v procesu restrukturalizace lůžek:</a:t>
            </a:r>
          </a:p>
          <a:p>
            <a:pPr lvl="2">
              <a:buFontTx/>
              <a:buNone/>
            </a:pPr>
            <a:r>
              <a:rPr lang="cs-CZ" sz="1800" b="0">
                <a:latin typeface="Arial" pitchFamily="34" charset="0"/>
              </a:rPr>
              <a:t>Věcné, technické a personálního vybavení</a:t>
            </a:r>
          </a:p>
          <a:p>
            <a:pPr lvl="2">
              <a:buFontTx/>
              <a:buNone/>
            </a:pPr>
            <a:r>
              <a:rPr lang="cs-CZ" sz="1800" b="0">
                <a:latin typeface="Arial" pitchFamily="34" charset="0"/>
              </a:rPr>
              <a:t>Souběh úvazků (max 1,2)</a:t>
            </a:r>
          </a:p>
          <a:p>
            <a:pPr lvl="2">
              <a:buFontTx/>
              <a:buNone/>
            </a:pPr>
            <a:r>
              <a:rPr lang="cs-CZ" sz="1800" b="0">
                <a:latin typeface="Arial" pitchFamily="34" charset="0"/>
              </a:rPr>
              <a:t>Minimální využití lůžkového fondu 75 % </a:t>
            </a:r>
          </a:p>
          <a:p>
            <a:pPr lvl="2">
              <a:buFontTx/>
              <a:buNone/>
            </a:pPr>
            <a:r>
              <a:rPr lang="cs-CZ" sz="1800" b="0">
                <a:latin typeface="Arial" pitchFamily="34" charset="0"/>
              </a:rPr>
              <a:t>Geografická dostupnost péče</a:t>
            </a:r>
          </a:p>
          <a:p>
            <a:pPr lvl="2">
              <a:buFontTx/>
              <a:buNone/>
            </a:pPr>
            <a:r>
              <a:rPr lang="cs-CZ" sz="1800" b="0">
                <a:latin typeface="Arial" pitchFamily="34" charset="0"/>
              </a:rPr>
              <a:t>Zhodnocení produkce ve vybraných oborech (data NRC)</a:t>
            </a:r>
          </a:p>
          <a:p>
            <a:pPr lvl="2">
              <a:buFontTx/>
              <a:buNone/>
            </a:pPr>
            <a:r>
              <a:rPr lang="cs-CZ" sz="1800" b="0">
                <a:latin typeface="Arial" pitchFamily="34" charset="0"/>
              </a:rPr>
              <a:t>Splnění minimálního počtu klíčových výkonů</a:t>
            </a:r>
          </a:p>
          <a:p>
            <a:pPr lvl="2">
              <a:buFontTx/>
              <a:buNone/>
            </a:pPr>
            <a:r>
              <a:rPr lang="cs-CZ" sz="1800" b="0">
                <a:latin typeface="Arial" pitchFamily="34" charset="0"/>
              </a:rPr>
              <a:t>Kvalita a efektivita poskytované péče</a:t>
            </a:r>
          </a:p>
          <a:p>
            <a:pPr lvl="2">
              <a:buFontTx/>
              <a:buNone/>
            </a:pPr>
            <a:endParaRPr lang="cs-CZ" sz="1800" b="0">
              <a:latin typeface="Arial" pitchFamily="34" charset="0"/>
            </a:endParaRPr>
          </a:p>
          <a:p>
            <a:pPr>
              <a:buFontTx/>
              <a:buNone/>
            </a:pPr>
            <a:r>
              <a:rPr lang="cs-CZ" sz="1800">
                <a:latin typeface="Arial" pitchFamily="34" charset="0"/>
              </a:rPr>
              <a:t>ZP byly vyzvány k doplnění o:</a:t>
            </a:r>
          </a:p>
          <a:p>
            <a:pPr lvl="1">
              <a:buFontTx/>
              <a:buNone/>
            </a:pPr>
            <a:r>
              <a:rPr lang="cs-CZ" sz="1800">
                <a:latin typeface="Arial" pitchFamily="34" charset="0"/>
              </a:rPr>
              <a:t>Modelace dopadů použití těchto kritérii na jednotlivé kraje</a:t>
            </a:r>
          </a:p>
          <a:p>
            <a:pPr lvl="1">
              <a:buFontTx/>
              <a:buNone/>
            </a:pPr>
            <a:r>
              <a:rPr lang="cs-CZ" sz="1800">
                <a:latin typeface="Arial" pitchFamily="34" charset="0"/>
              </a:rPr>
              <a:t>Důraz i na posouzení investiční vybavenosti nemocnic</a:t>
            </a:r>
          </a:p>
          <a:p>
            <a:pPr lvl="1">
              <a:buFontTx/>
              <a:buNone/>
            </a:pPr>
            <a:endParaRPr lang="cs-CZ" sz="1800">
              <a:latin typeface="Arial" pitchFamily="34" charset="0"/>
            </a:endParaRPr>
          </a:p>
          <a:p>
            <a:pPr>
              <a:buFontTx/>
              <a:buNone/>
            </a:pPr>
            <a:r>
              <a:rPr lang="cs-CZ" sz="1800">
                <a:latin typeface="Arial" pitchFamily="34" charset="0"/>
              </a:rPr>
              <a:t>V nejbližší době bude proces restrukturalizace komplexně představen.</a:t>
            </a:r>
          </a:p>
          <a:p>
            <a:pPr>
              <a:buFontTx/>
              <a:buNone/>
            </a:pPr>
            <a:endParaRPr lang="cs-CZ" sz="1800">
              <a:latin typeface="Arial" pitchFamily="34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Změna systému přerozdělení – zavedení holandského modelu PCG</a:t>
            </a: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457325"/>
            <a:ext cx="8064500" cy="5400675"/>
          </a:xfrm>
        </p:spPr>
        <p:txBody>
          <a:bodyPr/>
          <a:lstStyle/>
          <a:p>
            <a:pPr>
              <a:buFontTx/>
              <a:buNone/>
            </a:pPr>
            <a:r>
              <a:rPr lang="cs-CZ" sz="1800">
                <a:latin typeface="Arial" pitchFamily="34" charset="0"/>
              </a:rPr>
              <a:t>Současnost v ČR: přerozdělení probíhá podle věku a pohlaví</a:t>
            </a:r>
          </a:p>
          <a:p>
            <a:pPr lvl="1">
              <a:buFontTx/>
              <a:buNone/>
            </a:pPr>
            <a:r>
              <a:rPr lang="cs-CZ" sz="1800">
                <a:latin typeface="Arial" pitchFamily="34" charset="0"/>
              </a:rPr>
              <a:t>Prediktivní hodnota 2,81 %</a:t>
            </a:r>
          </a:p>
          <a:p>
            <a:pPr>
              <a:buFontTx/>
              <a:buNone/>
            </a:pPr>
            <a:endParaRPr lang="cs-CZ" sz="1800">
              <a:latin typeface="Arial" pitchFamily="34" charset="0"/>
            </a:endParaRPr>
          </a:p>
          <a:p>
            <a:pPr>
              <a:buFontTx/>
              <a:buNone/>
            </a:pPr>
            <a:r>
              <a:rPr lang="cs-CZ" sz="1800">
                <a:latin typeface="Arial" pitchFamily="34" charset="0"/>
              </a:rPr>
              <a:t>Zavedení PCG (pharmacy-based cost groups)</a:t>
            </a:r>
          </a:p>
          <a:p>
            <a:pPr lvl="1">
              <a:buFontTx/>
              <a:buNone/>
            </a:pPr>
            <a:r>
              <a:rPr lang="cs-CZ" sz="1800">
                <a:latin typeface="Arial" pitchFamily="34" charset="0"/>
              </a:rPr>
              <a:t>Systém, který hodnotí pojištěnce i podle dlouhodobě užívaných léků</a:t>
            </a:r>
          </a:p>
          <a:p>
            <a:pPr lvl="1">
              <a:buFontTx/>
              <a:buNone/>
            </a:pPr>
            <a:r>
              <a:rPr lang="cs-CZ" sz="1800">
                <a:latin typeface="Arial" pitchFamily="34" charset="0"/>
              </a:rPr>
              <a:t>dokáže lépe predikovat náklady – prediktivní hodnota 10,15 %.</a:t>
            </a:r>
          </a:p>
          <a:p>
            <a:pPr lvl="1">
              <a:buFontTx/>
              <a:buNone/>
            </a:pPr>
            <a:r>
              <a:rPr lang="cs-CZ" sz="1800">
                <a:latin typeface="Arial" pitchFamily="34" charset="0"/>
              </a:rPr>
              <a:t>Chronicky nemocní již nebudou pro pojišťovnu přítěží.</a:t>
            </a:r>
          </a:p>
          <a:p>
            <a:pPr lvl="1">
              <a:buFontTx/>
              <a:buNone/>
            </a:pPr>
            <a:r>
              <a:rPr lang="cs-CZ" sz="1800">
                <a:latin typeface="Arial" pitchFamily="34" charset="0"/>
              </a:rPr>
              <a:t>Motivace efektivně provádět nemocné systémem.</a:t>
            </a:r>
          </a:p>
          <a:p>
            <a:pPr>
              <a:buFontTx/>
              <a:buNone/>
            </a:pPr>
            <a:endParaRPr lang="cs-CZ" sz="1800">
              <a:latin typeface="Arial" pitchFamily="34" charset="0"/>
            </a:endParaRPr>
          </a:p>
          <a:p>
            <a:pPr>
              <a:buFontTx/>
              <a:buNone/>
            </a:pPr>
            <a:r>
              <a:rPr lang="cs-CZ" sz="1800">
                <a:latin typeface="Arial" pitchFamily="34" charset="0"/>
              </a:rPr>
              <a:t>TERMÍNY:</a:t>
            </a:r>
          </a:p>
          <a:p>
            <a:pPr lvl="1">
              <a:buFontTx/>
              <a:buNone/>
            </a:pPr>
            <a:r>
              <a:rPr lang="cs-CZ" sz="1800">
                <a:latin typeface="Arial" pitchFamily="34" charset="0"/>
              </a:rPr>
              <a:t>Analytická fáze do 30.6.2012.</a:t>
            </a:r>
          </a:p>
          <a:p>
            <a:pPr lvl="1">
              <a:buFontTx/>
              <a:buNone/>
            </a:pPr>
            <a:r>
              <a:rPr lang="cs-CZ" sz="1800">
                <a:latin typeface="Arial" pitchFamily="34" charset="0"/>
              </a:rPr>
              <a:t>Implementace v návaznosti na zákon o zdravotních pojišťovnách.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Sloučení VoZP a ZP MV ČR</a:t>
            </a:r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457325"/>
            <a:ext cx="8208963" cy="5400675"/>
          </a:xfrm>
        </p:spPr>
        <p:txBody>
          <a:bodyPr/>
          <a:lstStyle/>
          <a:p>
            <a:pPr>
              <a:buFontTx/>
              <a:buNone/>
            </a:pPr>
            <a:r>
              <a:rPr lang="cs-CZ" sz="1800">
                <a:latin typeface="Arial" pitchFamily="34" charset="0"/>
              </a:rPr>
              <a:t>Sloučení ZP MV ČR a VoZP je součástí programového prohlášení vlády.</a:t>
            </a:r>
          </a:p>
          <a:p>
            <a:pPr>
              <a:buFontTx/>
              <a:buNone/>
            </a:pPr>
            <a:r>
              <a:rPr lang="cs-CZ" sz="1800">
                <a:latin typeface="Arial" pitchFamily="34" charset="0"/>
              </a:rPr>
              <a:t>Ministerstvo zdravotnictví připravilo materiál pro vládu, ve kterém informuje o možném způsobu provedení.</a:t>
            </a:r>
          </a:p>
          <a:p>
            <a:pPr>
              <a:buFontTx/>
              <a:buNone/>
            </a:pPr>
            <a:r>
              <a:rPr lang="cs-CZ" sz="1800">
                <a:latin typeface="Arial" pitchFamily="34" charset="0"/>
              </a:rPr>
              <a:t>Pokud vláda materiál schválí, zadá resortním ministrům obrany a vnitra, aby připravili podmínky pro sloučení.</a:t>
            </a:r>
          </a:p>
          <a:p>
            <a:pPr>
              <a:buFontTx/>
              <a:buNone/>
            </a:pPr>
            <a:r>
              <a:rPr lang="cs-CZ" sz="1800">
                <a:latin typeface="Arial" pitchFamily="34" charset="0"/>
              </a:rPr>
              <a:t>Ministerstvo zdravotnictví vyzve zástupce státu v těchto zdravotních pojišťovnách, aby sloučení podpořili.</a:t>
            </a:r>
          </a:p>
          <a:p>
            <a:pPr>
              <a:buFontTx/>
              <a:buNone/>
            </a:pPr>
            <a:r>
              <a:rPr lang="cs-CZ" sz="1800">
                <a:latin typeface="Arial" pitchFamily="34" charset="0"/>
              </a:rPr>
              <a:t>TERMÍNY:</a:t>
            </a:r>
          </a:p>
          <a:p>
            <a:pPr lvl="1">
              <a:buFontTx/>
              <a:buNone/>
            </a:pPr>
            <a:r>
              <a:rPr lang="cs-CZ" sz="1800">
                <a:latin typeface="Arial" pitchFamily="34" charset="0"/>
              </a:rPr>
              <a:t>Do 30.5.2012 rozhodnutí na úrovni vlády</a:t>
            </a:r>
          </a:p>
          <a:p>
            <a:pPr lvl="1">
              <a:buFontTx/>
              <a:buNone/>
            </a:pPr>
            <a:r>
              <a:rPr lang="cs-CZ" sz="1800">
                <a:latin typeface="Arial" pitchFamily="34" charset="0"/>
              </a:rPr>
              <a:t>Do 15.7.2012 rozhodnutí správních rad o návrhu na sloučení</a:t>
            </a:r>
          </a:p>
          <a:p>
            <a:pPr lvl="1">
              <a:buFontTx/>
              <a:buNone/>
            </a:pPr>
            <a:r>
              <a:rPr lang="cs-CZ" sz="1800">
                <a:latin typeface="Arial" pitchFamily="34" charset="0"/>
              </a:rPr>
              <a:t>Do 31.8.2012 zpracování jednotného pojistného plánu</a:t>
            </a:r>
          </a:p>
          <a:p>
            <a:pPr lvl="1">
              <a:buFontTx/>
              <a:buNone/>
            </a:pPr>
            <a:r>
              <a:rPr lang="cs-CZ" sz="1800">
                <a:latin typeface="Arial" pitchFamily="34" charset="0"/>
              </a:rPr>
              <a:t>Do 31.10.2012 povolení sloučení Ministerstvem zdravotnictví</a:t>
            </a:r>
          </a:p>
          <a:p>
            <a:pPr lvl="1">
              <a:buFontTx/>
              <a:buNone/>
            </a:pPr>
            <a:r>
              <a:rPr lang="cs-CZ" sz="1800">
                <a:latin typeface="Arial" pitchFamily="34" charset="0"/>
              </a:rPr>
              <a:t>K 1.1.2013 realizace sloučení</a:t>
            </a:r>
          </a:p>
          <a:p>
            <a:pPr lvl="1">
              <a:buFontTx/>
              <a:buNone/>
            </a:pPr>
            <a:endParaRPr lang="cs-CZ" sz="1800">
              <a:latin typeface="Arial" pitchFamily="34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Pražské nemocnice – převod na Hlavní město Prahu</a:t>
            </a:r>
          </a:p>
        </p:txBody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628775"/>
            <a:ext cx="7777162" cy="5400675"/>
          </a:xfrm>
        </p:spPr>
        <p:txBody>
          <a:bodyPr/>
          <a:lstStyle/>
          <a:p>
            <a:pPr>
              <a:buFontTx/>
              <a:buNone/>
            </a:pPr>
            <a:r>
              <a:rPr lang="cs-CZ" sz="1800">
                <a:latin typeface="Arial" pitchFamily="34" charset="0"/>
              </a:rPr>
              <a:t>Ministerstvo zdravotnictví postupně opouští roli zřizovatele sítě  zdravotnických zařízení, mělo by hrát pouze roli regulátora.</a:t>
            </a:r>
          </a:p>
          <a:p>
            <a:pPr>
              <a:buFontTx/>
              <a:buNone/>
            </a:pPr>
            <a:endParaRPr lang="cs-CZ" sz="1800">
              <a:latin typeface="Arial" pitchFamily="34" charset="0"/>
            </a:endParaRPr>
          </a:p>
          <a:p>
            <a:pPr>
              <a:buFontTx/>
              <a:buNone/>
            </a:pPr>
            <a:r>
              <a:rPr lang="cs-CZ" sz="1800">
                <a:latin typeface="Arial" pitchFamily="34" charset="0"/>
              </a:rPr>
              <a:t>Současné fakultní nemocnice budou převedeny na univerzitní nemocnice.</a:t>
            </a:r>
          </a:p>
          <a:p>
            <a:pPr>
              <a:buFontTx/>
              <a:buNone/>
            </a:pPr>
            <a:endParaRPr lang="cs-CZ" sz="1800">
              <a:latin typeface="Arial" pitchFamily="34" charset="0"/>
            </a:endParaRPr>
          </a:p>
          <a:p>
            <a:pPr>
              <a:buFontTx/>
              <a:buNone/>
            </a:pPr>
            <a:r>
              <a:rPr lang="cs-CZ" sz="1800">
                <a:latin typeface="Arial" pitchFamily="34" charset="0"/>
              </a:rPr>
              <a:t>Praha jako jediný kraj zatím nemá svou síť zdravotnických zařízení.</a:t>
            </a:r>
          </a:p>
          <a:p>
            <a:pPr>
              <a:buFontTx/>
              <a:buNone/>
            </a:pPr>
            <a:endParaRPr lang="cs-CZ" sz="1800">
              <a:latin typeface="Arial" pitchFamily="34" charset="0"/>
            </a:endParaRPr>
          </a:p>
          <a:p>
            <a:pPr>
              <a:buFontTx/>
              <a:buNone/>
            </a:pPr>
            <a:r>
              <a:rPr lang="cs-CZ" sz="1800">
                <a:latin typeface="Arial" pitchFamily="34" charset="0"/>
              </a:rPr>
              <a:t>Harmonogram převodu:</a:t>
            </a:r>
          </a:p>
          <a:p>
            <a:pPr lvl="1">
              <a:buFontTx/>
              <a:buNone/>
            </a:pPr>
            <a:r>
              <a:rPr lang="cs-CZ" sz="1800">
                <a:latin typeface="Arial" pitchFamily="34" charset="0"/>
              </a:rPr>
              <a:t>Magistrát Hlavního města Prahy zpracovává analýzu.</a:t>
            </a:r>
          </a:p>
          <a:p>
            <a:pPr lvl="1">
              <a:buFontTx/>
              <a:buNone/>
            </a:pPr>
            <a:r>
              <a:rPr lang="cs-CZ" sz="1800">
                <a:latin typeface="Arial" pitchFamily="34" charset="0"/>
              </a:rPr>
              <a:t>Do půl roku dojde k vytvoření přesného harmonogramu převodu.</a:t>
            </a:r>
          </a:p>
          <a:p>
            <a:pPr lvl="1">
              <a:buFontTx/>
              <a:buNone/>
            </a:pPr>
            <a:endParaRPr lang="cs-CZ" sz="1800">
              <a:latin typeface="Arial" pitchFamily="34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Hlavní novinky</a:t>
            </a:r>
          </a:p>
        </p:txBody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268413"/>
            <a:ext cx="7561262" cy="4525962"/>
          </a:xfrm>
        </p:spPr>
        <p:txBody>
          <a:bodyPr/>
          <a:lstStyle/>
          <a:p>
            <a:pPr>
              <a:buFontTx/>
              <a:buNone/>
            </a:pPr>
            <a:r>
              <a:rPr lang="cs-CZ" sz="1600">
                <a:latin typeface="Arial" pitchFamily="34" charset="0"/>
              </a:rPr>
              <a:t>Novinky připravované pro následující období:</a:t>
            </a:r>
          </a:p>
          <a:p>
            <a:pPr>
              <a:buFontTx/>
              <a:buNone/>
            </a:pPr>
            <a:endParaRPr lang="cs-CZ" sz="1600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Novela zákona o regulaci reklamy</a:t>
            </a:r>
          </a:p>
          <a:p>
            <a:pPr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Novela zákona č. 285/2002 Sb., o darování, odběrech a transplantacích tkání a orgánů (transplantační zákon)</a:t>
            </a:r>
          </a:p>
          <a:p>
            <a:pPr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Novela zákona  č. 96/2004 Sb. O nelékařských zdravotnických povolání</a:t>
            </a:r>
            <a:endParaRPr lang="cs-CZ" sz="1600">
              <a:solidFill>
                <a:srgbClr val="990033"/>
              </a:solidFill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Zákon o univerzitních nemocnicích</a:t>
            </a:r>
          </a:p>
          <a:p>
            <a:pPr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Dvě novely zákona o léčivech (transpozice směrnice o farmakovigilanci </a:t>
            </a:r>
            <a:br>
              <a:rPr lang="cs-CZ" sz="1600">
                <a:latin typeface="Arial" pitchFamily="34" charset="0"/>
              </a:rPr>
            </a:br>
            <a:r>
              <a:rPr lang="cs-CZ" sz="1600">
                <a:latin typeface="Arial" pitchFamily="34" charset="0"/>
              </a:rPr>
              <a:t>a transpozice směrnice o padělcích léčiv)</a:t>
            </a:r>
          </a:p>
          <a:p>
            <a:pPr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Zákon o zdravotnických prostředcích</a:t>
            </a:r>
          </a:p>
          <a:p>
            <a:pPr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Novela zákona č. 379/2005 Sb. (alkohol, tabák, návykové prostředky)</a:t>
            </a:r>
          </a:p>
          <a:p>
            <a:pPr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Zákon o hluku</a:t>
            </a:r>
          </a:p>
          <a:p>
            <a:pPr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Zákon o zdravotních pojišťovnách</a:t>
            </a:r>
          </a:p>
          <a:p>
            <a:pPr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Novela zákona o ochraně veřejného zdraví</a:t>
            </a:r>
          </a:p>
          <a:p>
            <a:pPr>
              <a:buFontTx/>
              <a:buChar char="•"/>
            </a:pPr>
            <a:endParaRPr lang="cs-CZ" sz="1600"/>
          </a:p>
          <a:p>
            <a:pPr>
              <a:buFontTx/>
              <a:buChar char="•"/>
            </a:pPr>
            <a:endParaRPr lang="cs-CZ" sz="2800"/>
          </a:p>
          <a:p>
            <a:pPr>
              <a:buFontTx/>
              <a:buChar char="•"/>
            </a:pPr>
            <a:endParaRPr lang="cs-CZ" sz="2800"/>
          </a:p>
          <a:p>
            <a:endParaRPr lang="cs-CZ" sz="2800">
              <a:latin typeface="Arial" pitchFamily="34" charset="0"/>
            </a:endParaRPr>
          </a:p>
          <a:p>
            <a:pPr>
              <a:buFontTx/>
              <a:buChar char="•"/>
            </a:pPr>
            <a:endParaRPr lang="cs-CZ" sz="280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95513" y="2924175"/>
            <a:ext cx="4464050" cy="2189163"/>
          </a:xfrm>
        </p:spPr>
        <p:txBody>
          <a:bodyPr/>
          <a:lstStyle/>
          <a:p>
            <a:r>
              <a:rPr lang="cs-CZ" sz="1800"/>
              <a:t/>
            </a:r>
            <a:br>
              <a:rPr lang="cs-CZ" sz="1800"/>
            </a:br>
            <a:r>
              <a:rPr lang="cs-CZ" sz="1800"/>
              <a:t/>
            </a:r>
            <a:br>
              <a:rPr lang="cs-CZ" sz="1800"/>
            </a:br>
            <a:r>
              <a:rPr lang="cs-CZ" sz="1800"/>
              <a:t/>
            </a:r>
            <a:br>
              <a:rPr lang="cs-CZ" sz="1800"/>
            </a:br>
            <a:r>
              <a:rPr lang="cs-CZ" sz="2800"/>
              <a:t>Děkujeme za pozornost.</a:t>
            </a:r>
            <a:br>
              <a:rPr lang="cs-CZ" sz="2800"/>
            </a:br>
            <a:endParaRPr lang="cs-CZ" sz="280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Zákon o univerzitních nemocnicích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412875"/>
            <a:ext cx="7345363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cs-CZ" sz="1800" b="0">
                <a:latin typeface="Arial" pitchFamily="34" charset="0"/>
              </a:rPr>
              <a:t> </a:t>
            </a:r>
            <a:r>
              <a:rPr lang="cs-CZ" sz="1800">
                <a:latin typeface="Arial" pitchFamily="34" charset="0"/>
              </a:rPr>
              <a:t>Vymezuje univerzitní nemocnice jako osoby sui generis </a:t>
            </a:r>
          </a:p>
          <a:p>
            <a:pPr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 Omezený počet univerzitních nemocnic, jejich taxativní výčet </a:t>
            </a:r>
            <a:br>
              <a:rPr lang="cs-CZ" sz="1800">
                <a:latin typeface="Arial" pitchFamily="34" charset="0"/>
              </a:rPr>
            </a:br>
            <a:r>
              <a:rPr lang="cs-CZ" sz="1800">
                <a:latin typeface="Arial" pitchFamily="34" charset="0"/>
              </a:rPr>
              <a:t>a přímá vazba na lékařskou fakultu</a:t>
            </a:r>
          </a:p>
          <a:p>
            <a:pPr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 Neziskový charakter - účelem univerzitních nemocnic nebude dosahování zisku, nýbrž naplnění hlavní činnosti</a:t>
            </a:r>
          </a:p>
          <a:p>
            <a:pPr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Ředitelé jmenuje správní rada složena ze zástupců státu, vysokých škol a krajů.</a:t>
            </a:r>
          </a:p>
          <a:p>
            <a:pPr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Zrušení univerzitní nemocnice pouze přijetím novely zákona</a:t>
            </a:r>
          </a:p>
          <a:p>
            <a:pPr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 Depolitizuje a učiní více kontrolovatelnou páteřní síť nemocnic </a:t>
            </a:r>
            <a:br>
              <a:rPr lang="cs-CZ" sz="1800">
                <a:latin typeface="Arial" pitchFamily="34" charset="0"/>
              </a:rPr>
            </a:br>
            <a:r>
              <a:rPr lang="cs-CZ" sz="1800">
                <a:latin typeface="Arial" pitchFamily="34" charset="0"/>
              </a:rPr>
              <a:t>v ČR</a:t>
            </a:r>
          </a:p>
          <a:p>
            <a:pPr>
              <a:buFont typeface="Wingdings" pitchFamily="2" charset="2"/>
              <a:buChar char="Ø"/>
            </a:pPr>
            <a:endParaRPr lang="cs-CZ" sz="1800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800">
                <a:latin typeface="Arial" pitchFamily="34" charset="0"/>
              </a:rPr>
              <a:t> Věcný záměr již hotov, běží vnější připomínkové řízení</a:t>
            </a:r>
          </a:p>
          <a:p>
            <a:pPr>
              <a:buFontTx/>
              <a:buChar char="•"/>
            </a:pPr>
            <a:endParaRPr lang="cs-CZ" sz="1800">
              <a:latin typeface="Arial" pitchFamily="34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Novela zákona o regulaci reklamy</a:t>
            </a:r>
          </a:p>
        </p:txBody>
      </p:sp>
      <p:sp>
        <p:nvSpPr>
          <p:cNvPr id="482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412875"/>
            <a:ext cx="6794500" cy="4525963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500"/>
              <a:t> </a:t>
            </a:r>
            <a:r>
              <a:rPr lang="cs-CZ" sz="1600">
                <a:latin typeface="Arial" pitchFamily="34" charset="0"/>
              </a:rPr>
              <a:t>Regulace reklamy léčivých přípravků zahrnuje průzkumy trhu </a:t>
            </a:r>
            <a:br>
              <a:rPr lang="cs-CZ" sz="1600">
                <a:latin typeface="Arial" pitchFamily="34" charset="0"/>
              </a:rPr>
            </a:br>
            <a:r>
              <a:rPr lang="cs-CZ" sz="1600">
                <a:latin typeface="Arial" pitchFamily="34" charset="0"/>
              </a:rPr>
              <a:t>i neintervenční poregistrační studie – nebude je možné provádět </a:t>
            </a:r>
            <a:br>
              <a:rPr lang="cs-CZ" sz="1600">
                <a:latin typeface="Arial" pitchFamily="34" charset="0"/>
              </a:rPr>
            </a:br>
            <a:r>
              <a:rPr lang="cs-CZ" sz="1600">
                <a:latin typeface="Arial" pitchFamily="34" charset="0"/>
              </a:rPr>
              <a:t>za úplatu 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cs-CZ" sz="1600"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Zakazují se soutěže, loterie nebo „hry“, kterými lze ovlivnit předepisování či výdej léků 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cs-CZ" sz="1600"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Zákaz návštěv zástupců farmaceutických firem v ordinační době lékařů</a:t>
            </a:r>
          </a:p>
          <a:p>
            <a:pPr>
              <a:lnSpc>
                <a:spcPct val="80000"/>
              </a:lnSpc>
            </a:pPr>
            <a:endParaRPr lang="cs-CZ" sz="1600"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Lékař a farmaceut nesmí zaměnit a doporučit lék pacientovi, pokud by tak činil v důsledku reklamního lobbingu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cs-CZ" sz="1600"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Sponzoring kongresové turistiky (jen výdaje na ubytování, dopravu, stravu a registrační poplatek)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cs-CZ" sz="1600"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Vyšší sankce pro farmaceutické firmy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cs-CZ" sz="1600"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TERMÍN: Účinnost k 01.2013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Novela zákona č. 285/2002 Sb., o darování, odběrech a transplantacích tkání a orgánů (transplantační zákon) </a:t>
            </a:r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268413"/>
            <a:ext cx="7488237" cy="452596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cs-CZ" sz="1400" b="0">
                <a:latin typeface="Arial" pitchFamily="34" charset="0"/>
              </a:rPr>
              <a:t> </a:t>
            </a:r>
            <a:r>
              <a:rPr lang="cs-CZ" sz="1400">
                <a:latin typeface="Arial" pitchFamily="34" charset="0"/>
              </a:rPr>
              <a:t>Upraví pravidla pro zajištění jakosti a bezpečnosti orgánů určených </a:t>
            </a:r>
            <a:br>
              <a:rPr lang="cs-CZ" sz="1400">
                <a:latin typeface="Arial" pitchFamily="34" charset="0"/>
              </a:rPr>
            </a:br>
            <a:r>
              <a:rPr lang="cs-CZ" sz="1400">
                <a:latin typeface="Arial" pitchFamily="34" charset="0"/>
              </a:rPr>
              <a:t>k transplantaci tak, aby komplexně, ve všech fázích zacházení s orgány byla uplatněna opatření k dosažení nejvyšší možné míry jejich jakosti a bezpečnosti </a:t>
            </a:r>
            <a:br>
              <a:rPr lang="cs-CZ" sz="1400">
                <a:latin typeface="Arial" pitchFamily="34" charset="0"/>
              </a:rPr>
            </a:br>
            <a:r>
              <a:rPr lang="cs-CZ" sz="1400">
                <a:latin typeface="Arial" pitchFamily="34" charset="0"/>
              </a:rPr>
              <a:t>a minimalizovala se tak rizika spojená s odběrem a transplantací orgánů.</a:t>
            </a:r>
          </a:p>
          <a:p>
            <a:pPr>
              <a:buFont typeface="Wingdings" pitchFamily="2" charset="2"/>
              <a:buChar char="Ø"/>
            </a:pPr>
            <a:endParaRPr lang="cs-CZ" sz="1400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400">
                <a:latin typeface="Arial" pitchFamily="34" charset="0"/>
              </a:rPr>
              <a:t> Povede k zamezení nepřípustných praktik při darování a transplantaci orgánů, včetně obchodování s lidmi.</a:t>
            </a:r>
          </a:p>
          <a:p>
            <a:pPr>
              <a:buFont typeface="Wingdings" pitchFamily="2" charset="2"/>
              <a:buChar char="Ø"/>
            </a:pPr>
            <a:endParaRPr lang="cs-CZ" sz="1400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400">
                <a:latin typeface="Arial" pitchFamily="34" charset="0"/>
              </a:rPr>
              <a:t> Vymezí povinnosti a odpovědnost poskytovatelů zdravotních služeb, včetně povinnosti vytvořit a udržovat systém jakosti.</a:t>
            </a:r>
          </a:p>
          <a:p>
            <a:pPr>
              <a:buFont typeface="Wingdings" pitchFamily="2" charset="2"/>
              <a:buChar char="Ø"/>
            </a:pPr>
            <a:endParaRPr lang="cs-CZ" sz="1400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400">
                <a:latin typeface="Arial" pitchFamily="34" charset="0"/>
              </a:rPr>
              <a:t> Plní záměr EU mezinárodně zajistit srovnatelný standard záruk jakosti </a:t>
            </a:r>
            <a:br>
              <a:rPr lang="cs-CZ" sz="1400">
                <a:latin typeface="Arial" pitchFamily="34" charset="0"/>
              </a:rPr>
            </a:br>
            <a:r>
              <a:rPr lang="cs-CZ" sz="1400">
                <a:latin typeface="Arial" pitchFamily="34" charset="0"/>
              </a:rPr>
              <a:t>a bezpečnosti lidských orgánů ve svých členských státech. </a:t>
            </a:r>
          </a:p>
          <a:p>
            <a:pPr>
              <a:buFont typeface="Wingdings" pitchFamily="2" charset="2"/>
              <a:buChar char="Ø"/>
            </a:pPr>
            <a:endParaRPr lang="cs-CZ" sz="1400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400">
                <a:latin typeface="Arial" pitchFamily="34" charset="0"/>
              </a:rPr>
              <a:t> Řeší otázku odběrů orgánů od zemřelých dárců, kteří nejsou občany ČR.</a:t>
            </a:r>
          </a:p>
          <a:p>
            <a:pPr>
              <a:buFont typeface="Wingdings" pitchFamily="2" charset="2"/>
              <a:buChar char="Ø"/>
            </a:pPr>
            <a:endParaRPr lang="cs-CZ" sz="1400"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400">
                <a:latin typeface="Arial" pitchFamily="34" charset="0"/>
              </a:rPr>
              <a:t> V souladu se směrnicí EU upravuje náhrady na pokrytí výdajů a ztrát příjmů pro žijící dárce a dále tzv. příspěvek na náklady pohřbu, který bude náležet osobě, která vypraví pohřeb zemřelému dárci orgánů. </a:t>
            </a:r>
          </a:p>
          <a:p>
            <a:pPr>
              <a:buFont typeface="Wingdings" pitchFamily="2" charset="2"/>
              <a:buChar char="Ø"/>
            </a:pPr>
            <a:endParaRPr lang="cs-CZ" sz="1400">
              <a:solidFill>
                <a:srgbClr val="990033"/>
              </a:solidFill>
              <a:latin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1400">
                <a:latin typeface="Arial" pitchFamily="34" charset="0"/>
              </a:rPr>
              <a:t>TERMÍN implementace: 08. 2012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/>
              <a:t>Novela zákona č. 96/2004 Sb. </a:t>
            </a:r>
            <a:br>
              <a:rPr lang="cs-CZ"/>
            </a:br>
            <a:r>
              <a:rPr lang="cs-CZ"/>
              <a:t>O nelékařských zdravotnických povoláních</a:t>
            </a:r>
          </a:p>
        </p:txBody>
      </p:sp>
      <p:sp>
        <p:nvSpPr>
          <p:cNvPr id="5027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550" y="1268413"/>
            <a:ext cx="7850188" cy="489743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 b="0">
                <a:latin typeface="Arial" pitchFamily="34" charset="0"/>
              </a:rPr>
              <a:t> </a:t>
            </a:r>
            <a:r>
              <a:rPr lang="cs-CZ" sz="1600">
                <a:latin typeface="Arial" pitchFamily="34" charset="0"/>
              </a:rPr>
              <a:t>Celkové zjednodušení znění zákona tak, aby byl tzv. uživatelsky přívětivý </a:t>
            </a:r>
            <a:br>
              <a:rPr lang="cs-CZ" sz="1600">
                <a:latin typeface="Arial" pitchFamily="34" charset="0"/>
              </a:rPr>
            </a:br>
            <a:r>
              <a:rPr lang="cs-CZ" sz="1600">
                <a:latin typeface="Arial" pitchFamily="34" charset="0"/>
              </a:rPr>
              <a:t>pro odbornou lékařskou veřejnost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Zrušení odborného dohledu – k výkonu povolání není potřeba získat „osvědčení k výkonu povolání bez odborného dohledu“ – snížení administrativní zátěže 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Výkon povolání pod odborným vedením pouze ve specializační přípravě, </a:t>
            </a:r>
            <a:br>
              <a:rPr lang="cs-CZ" sz="1600">
                <a:latin typeface="Arial" pitchFamily="34" charset="0"/>
              </a:rPr>
            </a:br>
            <a:r>
              <a:rPr lang="cs-CZ" sz="1600">
                <a:latin typeface="Arial" pitchFamily="34" charset="0"/>
              </a:rPr>
              <a:t>u absolventů (v době na zapracování) nebo po přerušení výkonu povolání  delší než 5 let 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Odstranění duplicitního vzdělávání na VOŠ a Bc. u oborů se stejnými výstupními činnostmi – reakce na demografický vývoj, navýšení kompetencí, požadavky praxe, soulad s právními předpisy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Celoživotní vzdělávání – povinnost každého zdravotnického pracovníka, převedení odpovědnosti za jeho plnění na zaměstnance, zaměstnavatele </a:t>
            </a:r>
            <a:br>
              <a:rPr lang="cs-CZ" sz="1600">
                <a:latin typeface="Arial" pitchFamily="34" charset="0"/>
              </a:rPr>
            </a:br>
            <a:r>
              <a:rPr lang="cs-CZ" sz="1600">
                <a:latin typeface="Arial" pitchFamily="34" charset="0"/>
              </a:rPr>
              <a:t>a odborné společnosti, zrušen kreditní systém 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Úpravy akreditace a činnosti akreditační komise - více komisí, flexibilnější </a:t>
            </a:r>
            <a:br>
              <a:rPr lang="cs-CZ" sz="1600">
                <a:latin typeface="Arial" pitchFamily="34" charset="0"/>
              </a:rPr>
            </a:br>
            <a:r>
              <a:rPr lang="cs-CZ" sz="1600">
                <a:latin typeface="Arial" pitchFamily="34" charset="0"/>
              </a:rPr>
              <a:t>a přitom více individualizovaný systém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Preference kombinovaných forem studia - pro specializační vzdělávání v navazujících magisterských programech, nejdříve získat praxi v odbornosti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 Související úpravy navazující legislativy – vyhláška o činnostech, katalog práce, vyhláška o minimálních požadavcích na vzdělávací programy</a:t>
            </a:r>
          </a:p>
          <a:p>
            <a:pPr>
              <a:lnSpc>
                <a:spcPct val="80000"/>
              </a:lnSpc>
            </a:pPr>
            <a:endParaRPr lang="cs-CZ" sz="1600"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</a:rPr>
              <a:t>TERMÍN předložení do vlády v srpnu 2012</a:t>
            </a:r>
          </a:p>
          <a:p>
            <a:pPr>
              <a:lnSpc>
                <a:spcPct val="80000"/>
              </a:lnSpc>
              <a:buFontTx/>
              <a:buChar char="•"/>
            </a:pPr>
            <a:endParaRPr lang="cs-CZ" sz="1600">
              <a:latin typeface="Arial" pitchFamily="34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/>
              <a:t>1. novela zákona o léčivech (transpozice směrnice </a:t>
            </a:r>
            <a:br>
              <a:rPr lang="cs-CZ"/>
            </a:br>
            <a:r>
              <a:rPr lang="cs-CZ"/>
              <a:t>o farmakovigilanci)</a:t>
            </a:r>
          </a:p>
        </p:txBody>
      </p:sp>
      <p:sp>
        <p:nvSpPr>
          <p:cNvPr id="504835" name="Rectangle 3"/>
          <p:cNvSpPr>
            <a:spLocks noChangeArrowheads="1"/>
          </p:cNvSpPr>
          <p:nvPr/>
        </p:nvSpPr>
        <p:spPr bwMode="auto">
          <a:xfrm>
            <a:off x="827088" y="1385888"/>
            <a:ext cx="7848600" cy="547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lnSpc>
                <a:spcPct val="80000"/>
              </a:lnSpc>
              <a:buFont typeface="Wingdings" pitchFamily="2" charset="2"/>
              <a:buChar char="Ø"/>
            </a:pPr>
            <a:endParaRPr lang="cs-CZ" sz="1600" b="1">
              <a:latin typeface="Arial" pitchFamily="34" charset="0"/>
              <a:sym typeface="Wingdings" pitchFamily="2" charset="2"/>
            </a:endParaRPr>
          </a:p>
          <a:p>
            <a:pPr algn="just" eaLnBrk="0" hangingPunct="0"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600" b="1">
                <a:latin typeface="Arial" pitchFamily="34" charset="0"/>
                <a:sym typeface="Wingdings" pitchFamily="2" charset="2"/>
              </a:rPr>
              <a:t> Zajištění větší ochrany pacientů za pomoci jednotného sledování </a:t>
            </a:r>
            <a:br>
              <a:rPr lang="cs-CZ" sz="1600" b="1">
                <a:latin typeface="Arial" pitchFamily="34" charset="0"/>
                <a:sym typeface="Wingdings" pitchFamily="2" charset="2"/>
              </a:rPr>
            </a:br>
            <a:r>
              <a:rPr lang="cs-CZ" sz="1600" b="1">
                <a:latin typeface="Arial" pitchFamily="34" charset="0"/>
                <a:sym typeface="Wingdings" pitchFamily="2" charset="2"/>
              </a:rPr>
              <a:t>a vyhodnocování nežádoucích účinků v rámci EU </a:t>
            </a: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1600" b="1">
                <a:latin typeface="Arial" pitchFamily="34" charset="0"/>
                <a:sym typeface="Wingdings" pitchFamily="2" charset="2"/>
              </a:rPr>
              <a:t> Sjednocení právní úpravy změn registrace s evropskou legislativou</a:t>
            </a: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1600" b="1">
                <a:latin typeface="Arial" pitchFamily="34" charset="0"/>
                <a:sym typeface="Wingdings" pitchFamily="2" charset="2"/>
              </a:rPr>
              <a:t> Zavedení pravidel zamezujících nežádoucímu reexportu léčiv</a:t>
            </a: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1600" b="1">
                <a:latin typeface="Arial" pitchFamily="34" charset="0"/>
                <a:sym typeface="Wingdings" pitchFamily="2" charset="2"/>
              </a:rPr>
              <a:t> Umožnění výměny léku se závadou v jakosti za jiný (ne pouze stažení)</a:t>
            </a: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1600" b="1">
                <a:latin typeface="Arial" pitchFamily="34" charset="0"/>
                <a:sym typeface="Wingdings" pitchFamily="2" charset="2"/>
              </a:rPr>
              <a:t> Nutnost uhradit náklady za stažený lék (vč. pacienta i zdrav.pojišťovny)</a:t>
            </a: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1600" b="1">
                <a:latin typeface="Arial" pitchFamily="34" charset="0"/>
                <a:sym typeface="Wingdings" pitchFamily="2" charset="2"/>
              </a:rPr>
              <a:t> Zavádí nové podkategorie výdeje léčivých přípravků na lékařský předpis </a:t>
            </a:r>
            <a:br>
              <a:rPr lang="cs-CZ" sz="1600" b="1">
                <a:latin typeface="Arial" pitchFamily="34" charset="0"/>
                <a:sym typeface="Wingdings" pitchFamily="2" charset="2"/>
              </a:rPr>
            </a:br>
            <a:r>
              <a:rPr lang="cs-CZ" sz="1600" b="1">
                <a:latin typeface="Arial" pitchFamily="34" charset="0"/>
                <a:sym typeface="Wingdings" pitchFamily="2" charset="2"/>
              </a:rPr>
              <a:t>s omezením</a:t>
            </a: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1600" b="1">
                <a:latin typeface="Arial" pitchFamily="34" charset="0"/>
                <a:sym typeface="Wingdings" pitchFamily="2" charset="2"/>
              </a:rPr>
              <a:t> Zavádí registr výdejů léčivých přípravků s omezením (množstevní omezení výdeje u zneužívaných léčiv)</a:t>
            </a: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endParaRPr lang="cs-CZ" sz="1600" b="1">
              <a:latin typeface="Arial" pitchFamily="34" charset="0"/>
              <a:sym typeface="Wingdings" pitchFamily="2" charset="2"/>
            </a:endParaRP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1600" b="1">
                <a:latin typeface="Arial" pitchFamily="34" charset="0"/>
                <a:sym typeface="Wingdings" pitchFamily="2" charset="2"/>
              </a:rPr>
              <a:t>TERMÍN pro implementaci stanoven na červenec 2012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/>
              <a:t>2. novela zákona o léčivech (transpozice směrnice </a:t>
            </a:r>
            <a:br>
              <a:rPr lang="cs-CZ"/>
            </a:br>
            <a:r>
              <a:rPr lang="cs-CZ"/>
              <a:t>o padělcích léčiv)</a:t>
            </a:r>
          </a:p>
        </p:txBody>
      </p:sp>
      <p:sp>
        <p:nvSpPr>
          <p:cNvPr id="505859" name="Rectangle 3"/>
          <p:cNvSpPr>
            <a:spLocks noChangeArrowheads="1"/>
          </p:cNvSpPr>
          <p:nvPr/>
        </p:nvSpPr>
        <p:spPr bwMode="auto">
          <a:xfrm>
            <a:off x="900113" y="1196975"/>
            <a:ext cx="7848600" cy="547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lnSpc>
                <a:spcPct val="80000"/>
              </a:lnSpc>
              <a:buFont typeface="Wingdings" pitchFamily="2" charset="2"/>
              <a:buNone/>
            </a:pPr>
            <a:endParaRPr lang="cs-CZ" sz="1800">
              <a:latin typeface="Arial" pitchFamily="34" charset="0"/>
              <a:sym typeface="Wingdings" pitchFamily="2" charset="2"/>
            </a:endParaRP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1600">
                <a:latin typeface="Arial" pitchFamily="34" charset="0"/>
                <a:sym typeface="Wingdings" pitchFamily="2" charset="2"/>
              </a:rPr>
              <a:t> </a:t>
            </a:r>
            <a:r>
              <a:rPr lang="cs-CZ" sz="1800" b="1">
                <a:latin typeface="Arial" pitchFamily="34" charset="0"/>
                <a:sym typeface="Wingdings" pitchFamily="2" charset="2"/>
              </a:rPr>
              <a:t>Transpozice směrnice EU k padělkům léčiv</a:t>
            </a: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1800" b="1">
                <a:latin typeface="Arial" pitchFamily="34" charset="0"/>
                <a:sym typeface="Wingdings" pitchFamily="2" charset="2"/>
              </a:rPr>
              <a:t> Zavedení jednotných ochranných prvků k identifikaci a ověření pravosti léčiv za účelem zabránění vstupu padělků do legální distribuční sítě </a:t>
            </a: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1800" b="1">
                <a:latin typeface="Arial" pitchFamily="34" charset="0"/>
                <a:sym typeface="Wingdings" pitchFamily="2" charset="2"/>
              </a:rPr>
              <a:t> Pravidla pro všechny subjekty v dodavatelském řetězci</a:t>
            </a: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1800" b="1">
                <a:latin typeface="Arial" pitchFamily="34" charset="0"/>
                <a:sym typeface="Wingdings" pitchFamily="2" charset="2"/>
              </a:rPr>
              <a:t> Úprava tzv. zprostředkování léčiv</a:t>
            </a: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1800" b="1">
                <a:latin typeface="Arial" pitchFamily="34" charset="0"/>
                <a:sym typeface="Wingdings" pitchFamily="2" charset="2"/>
              </a:rPr>
              <a:t> Zavedení požadavků na obsah a označení internetových stránek provozovaných lékárnou za účelem zásilkového výdeje léčiv</a:t>
            </a: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endParaRPr lang="cs-CZ" sz="1800" b="1">
              <a:latin typeface="Arial" pitchFamily="34" charset="0"/>
              <a:sym typeface="Wingdings" pitchFamily="2" charset="2"/>
            </a:endParaRP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1800" b="1">
                <a:latin typeface="Arial" pitchFamily="34" charset="0"/>
                <a:sym typeface="Wingdings" pitchFamily="2" charset="2"/>
              </a:rPr>
              <a:t> TERMÍN účinnosti od 1.1. 2013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6794500" cy="1052513"/>
          </a:xfrm>
        </p:spPr>
        <p:txBody>
          <a:bodyPr/>
          <a:lstStyle/>
          <a:p>
            <a:r>
              <a:rPr lang="cs-CZ"/>
              <a:t>Zákon o zdravotnických prostředcích</a:t>
            </a:r>
          </a:p>
        </p:txBody>
      </p:sp>
      <p:sp>
        <p:nvSpPr>
          <p:cNvPr id="506883" name="Rectangle 3"/>
          <p:cNvSpPr>
            <a:spLocks noChangeArrowheads="1"/>
          </p:cNvSpPr>
          <p:nvPr/>
        </p:nvSpPr>
        <p:spPr bwMode="auto">
          <a:xfrm>
            <a:off x="684213" y="1341438"/>
            <a:ext cx="7848600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lnSpc>
                <a:spcPct val="80000"/>
              </a:lnSpc>
              <a:buFont typeface="Wingdings" pitchFamily="2" charset="2"/>
              <a:buNone/>
            </a:pPr>
            <a:endParaRPr lang="cs-CZ" sz="1800">
              <a:latin typeface="Arial" pitchFamily="34" charset="0"/>
            </a:endParaRPr>
          </a:p>
          <a:p>
            <a:pPr eaLnBrk="0" hangingPunct="0">
              <a:lnSpc>
                <a:spcPct val="80000"/>
              </a:lnSpc>
              <a:buFontTx/>
              <a:buChar char="•"/>
            </a:pPr>
            <a:endParaRPr lang="cs-CZ" sz="1600">
              <a:latin typeface="Arial" pitchFamily="34" charset="0"/>
              <a:sym typeface="Wingdings" pitchFamily="2" charset="2"/>
            </a:endParaRPr>
          </a:p>
          <a:p>
            <a:pPr eaLnBrk="0" hangingPunct="0"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800" b="1">
                <a:latin typeface="Arial" pitchFamily="34" charset="0"/>
                <a:sym typeface="Wingdings" pitchFamily="2" charset="2"/>
              </a:rPr>
              <a:t> Komplexní úprava regulace zdravotnických prostředků</a:t>
            </a:r>
          </a:p>
          <a:p>
            <a:pPr eaLnBrk="0" hangingPunct="0">
              <a:lnSpc>
                <a:spcPct val="80000"/>
              </a:lnSpc>
              <a:buFont typeface="Wingdings" pitchFamily="2" charset="2"/>
              <a:buChar char="Ø"/>
            </a:pPr>
            <a:endParaRPr lang="cs-CZ" sz="1800" b="1">
              <a:latin typeface="Arial" pitchFamily="34" charset="0"/>
              <a:sym typeface="Wingdings" pitchFamily="2" charset="2"/>
            </a:endParaRP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1800" b="1">
                <a:latin typeface="Arial" pitchFamily="34" charset="0"/>
                <a:sym typeface="Wingdings" pitchFamily="2" charset="2"/>
              </a:rPr>
              <a:t> Kodifikuje podmínky uvádění zdravotnických prostředků na trh, distribuce, výdeje/prodeje, používání v nemocnicích, apod.</a:t>
            </a: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1800" b="1">
                <a:latin typeface="Arial" pitchFamily="34" charset="0"/>
                <a:sym typeface="Wingdings" pitchFamily="2" charset="2"/>
              </a:rPr>
              <a:t> Zpřísní požadavků na distribuci a manipulaci se zdravotnickými prostředky</a:t>
            </a: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1800" b="1">
                <a:latin typeface="Arial" pitchFamily="34" charset="0"/>
                <a:sym typeface="Wingdings" pitchFamily="2" charset="2"/>
              </a:rPr>
              <a:t> Nově upraví regulace úhrad zdravotnických prostředků ze zdravotního pojištění – úhrady na principu „za stejný efekt, stejná úhrada“</a:t>
            </a: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endParaRPr lang="cs-CZ" sz="1800" b="1">
              <a:latin typeface="Arial" pitchFamily="34" charset="0"/>
              <a:sym typeface="Wingdings" pitchFamily="2" charset="2"/>
            </a:endParaRPr>
          </a:p>
          <a:p>
            <a:pPr algn="just" eaLnBrk="0" hangingPunct="0">
              <a:lnSpc>
                <a:spcPct val="150000"/>
              </a:lnSpc>
              <a:buFont typeface="Wingdings" pitchFamily="2" charset="2"/>
              <a:buChar char="Ø"/>
            </a:pPr>
            <a:r>
              <a:rPr lang="cs-CZ" sz="1800" b="1">
                <a:latin typeface="Arial" pitchFamily="34" charset="0"/>
                <a:sym typeface="Wingdings" pitchFamily="2" charset="2"/>
              </a:rPr>
              <a:t> TERMÍN: Bude předložen do vlády do konce roku 2012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 CZ">
  <a:themeElements>
    <a:clrScheme name="Prezentace CZ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Prezentace CZ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e CZ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CZ</Template>
  <TotalTime>620</TotalTime>
  <Words>914</Words>
  <Application>Microsoft Office PowerPoint</Application>
  <PresentationFormat>Předvádění na obrazovce (4:3)</PresentationFormat>
  <Paragraphs>207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Times New Roman</vt:lpstr>
      <vt:lpstr>GillSans</vt:lpstr>
      <vt:lpstr>Arial</vt:lpstr>
      <vt:lpstr>Wingdings</vt:lpstr>
      <vt:lpstr>Garamond</vt:lpstr>
      <vt:lpstr>Prezentace CZ</vt:lpstr>
      <vt:lpstr>   Reformy pokračují, začíná další fáze  </vt:lpstr>
      <vt:lpstr>Hlavní novinky</vt:lpstr>
      <vt:lpstr>Zákon o univerzitních nemocnicích</vt:lpstr>
      <vt:lpstr>Novela zákona o regulaci reklamy</vt:lpstr>
      <vt:lpstr>Novela zákona č. 285/2002 Sb., o darování, odběrech a transplantacích tkání a orgánů (transplantační zákon) </vt:lpstr>
      <vt:lpstr>Novela zákona č. 96/2004 Sb.  O nelékařských zdravotnických povoláních</vt:lpstr>
      <vt:lpstr>1. novela zákona o léčivech (transpozice směrnice  o farmakovigilanci)</vt:lpstr>
      <vt:lpstr>2. novela zákona o léčivech (transpozice směrnice  o padělcích léčiv)</vt:lpstr>
      <vt:lpstr>Zákon o zdravotnických prostředcích</vt:lpstr>
      <vt:lpstr>Zákon o zdravotních pojišťovnách</vt:lpstr>
      <vt:lpstr>Novela zákona č. 379/2005 Sb., o opatřeních k ochraně před škodami působenými tabákovými výrobky, alkoholem a jinými návykovými látkami</vt:lpstr>
      <vt:lpstr>Zákon o hluku</vt:lpstr>
      <vt:lpstr>Novela zákona o ochraně veřejného zdraví</vt:lpstr>
      <vt:lpstr>Transpozice směrnice EU o přeshraniční péči</vt:lpstr>
      <vt:lpstr>Snímek 15</vt:lpstr>
      <vt:lpstr>Další postup v restrukturalizaci lůžek</vt:lpstr>
      <vt:lpstr>Změna systému přerozdělení – zavedení holandského modelu PCG</vt:lpstr>
      <vt:lpstr>Sloučení VoZP a ZP MV ČR</vt:lpstr>
      <vt:lpstr>Pražské nemocnice – převod na Hlavní město Prahu</vt:lpstr>
      <vt:lpstr>   Děkujeme za pozornost. </vt:lpstr>
    </vt:vector>
  </TitlesOfParts>
  <Company>Ministerstvo zdravotnictví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Novela zákona o regulaci reklamy</dc:title>
  <dc:creator>kunertovaa</dc:creator>
  <cp:lastModifiedBy>JiriVanek</cp:lastModifiedBy>
  <cp:revision>37</cp:revision>
  <dcterms:created xsi:type="dcterms:W3CDTF">2011-11-01T13:58:32Z</dcterms:created>
  <dcterms:modified xsi:type="dcterms:W3CDTF">2012-04-13T09:13:58Z</dcterms:modified>
</cp:coreProperties>
</file>