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1" r:id="rId3"/>
    <p:sldId id="266" r:id="rId4"/>
    <p:sldId id="282" r:id="rId5"/>
    <p:sldId id="278" r:id="rId6"/>
    <p:sldId id="279" r:id="rId7"/>
    <p:sldId id="280" r:id="rId8"/>
    <p:sldId id="281" r:id="rId9"/>
    <p:sldId id="267" r:id="rId10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4B8D"/>
    <a:srgbClr val="B9E0F7"/>
    <a:srgbClr val="13B5EA"/>
    <a:srgbClr val="FF3399"/>
    <a:srgbClr val="FF99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 snapToGrid="0" snapToObjects="1">
      <p:cViewPr>
        <p:scale>
          <a:sx n="98" d="100"/>
          <a:sy n="98" d="100"/>
        </p:scale>
        <p:origin x="-72" y="-78"/>
      </p:cViewPr>
      <p:guideLst>
        <p:guide orient="horz" pos="281"/>
        <p:guide orient="horz" pos="3843"/>
        <p:guide orient="horz" pos="3562"/>
        <p:guide pos="5481"/>
        <p:guide pos="280"/>
        <p:guide pos="1746"/>
        <p:guide pos="1462"/>
        <p:guide pos="3207"/>
        <p:guide pos="2928"/>
      </p:guideLst>
    </p:cSldViewPr>
  </p:slideViewPr>
  <p:outlineViewPr>
    <p:cViewPr>
      <p:scale>
        <a:sx n="33" d="100"/>
        <a:sy n="33" d="100"/>
      </p:scale>
      <p:origin x="0" y="19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110" d="100"/>
          <a:sy n="110" d="100"/>
        </p:scale>
        <p:origin x="-612" y="-78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47345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B0F22-8DED-4CDA-BC4E-47C3EA70254F}" type="datetimeFigureOut">
              <a:rPr lang="cs-CZ" smtClean="0"/>
              <a:pPr/>
              <a:t>5.11.2012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9265F-04F2-4D47-A1E7-EE74899987E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833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993F1-D5EC-4943-97AA-C86D9E6B9167}" type="datetimeFigureOut">
              <a:rPr lang="cs-CZ" smtClean="0"/>
              <a:pPr/>
              <a:t>5.11.2012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0BDDA-8E2B-4061-8BE0-CED46ED94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15258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47051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998"/>
            <a:ext cx="9143999" cy="6857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5245131" y="6007980"/>
            <a:ext cx="1903876" cy="430123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kern="1200" dirty="0" smtClean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Ministerstvo financí</a:t>
            </a:r>
            <a:endParaRPr lang="cs-CZ" sz="1400" b="1" dirty="0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791838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4500" y="1061640"/>
            <a:ext cx="8242300" cy="1800000"/>
          </a:xfrm>
        </p:spPr>
        <p:txBody>
          <a:bodyPr wrap="square" lIns="0" tIns="360000" rIns="0" bIns="0">
            <a:no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4500" y="5790971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Obrázek 10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49007" y="5856330"/>
            <a:ext cx="638810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42970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465458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1317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1112" y="446088"/>
            <a:ext cx="3609975" cy="430887"/>
          </a:xfrm>
        </p:spPr>
        <p:txBody>
          <a:bodyPr lIns="0" tIns="0" rIns="0" bIns="0" anchor="t" anchorCtr="0">
            <a:spAutoFit/>
          </a:bodyPr>
          <a:lstStyle>
            <a:lvl1pPr algn="l"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444500" y="446088"/>
            <a:ext cx="4203700" cy="5208587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5091113" y="876975"/>
            <a:ext cx="3609975" cy="47777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1317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444500" y="1000085"/>
            <a:ext cx="8256588" cy="465458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85243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-1" y="5654675"/>
            <a:ext cx="2714017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615553"/>
          </a:xfrm>
        </p:spPr>
        <p:txBody>
          <a:bodyPr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ástupný symbol pro číslo snímku 4"/>
          <p:cNvSpPr>
            <a:spLocks noGrp="1"/>
          </p:cNvSpPr>
          <p:nvPr userDrawn="1"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baseline="0" smtClean="0">
                <a:solidFill>
                  <a:schemeClr val="bg1"/>
                </a:solidFill>
              </a:rPr>
              <a:pPr/>
              <a:t>‹#›</a:t>
            </a:fld>
            <a:endParaRPr lang="cs-CZ" baseline="0" dirty="0">
              <a:solidFill>
                <a:schemeClr val="bg1"/>
              </a:solidFill>
            </a:endParaRPr>
          </a:p>
        </p:txBody>
      </p:sp>
      <p:sp>
        <p:nvSpPr>
          <p:cNvPr id="14" name="Obdélník 13"/>
          <p:cNvSpPr/>
          <p:nvPr userDrawn="1"/>
        </p:nvSpPr>
        <p:spPr>
          <a:xfrm>
            <a:off x="4834648" y="6114114"/>
            <a:ext cx="2325266" cy="527974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cs-CZ" sz="1400" b="1" kern="1200" dirty="0" smtClean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Ministerstvo financí</a:t>
            </a:r>
            <a:endParaRPr lang="cs-CZ" sz="1400" b="1" dirty="0"/>
          </a:p>
        </p:txBody>
      </p:sp>
      <p:pic>
        <p:nvPicPr>
          <p:cNvPr id="15" name="Obrázek 14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59914" y="5967567"/>
            <a:ext cx="638810" cy="733425"/>
          </a:xfrm>
          <a:prstGeom prst="rect">
            <a:avLst/>
          </a:prstGeom>
        </p:spPr>
      </p:pic>
      <p:sp>
        <p:nvSpPr>
          <p:cNvPr id="13" name="Obdélník 12"/>
          <p:cNvSpPr/>
          <p:nvPr userDrawn="1"/>
        </p:nvSpPr>
        <p:spPr>
          <a:xfrm>
            <a:off x="7964425" y="5899825"/>
            <a:ext cx="1062843" cy="956553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65586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gray">
          <a:xfrm>
            <a:off x="2411413" y="1124745"/>
            <a:ext cx="4249166" cy="4968552"/>
          </a:xfrm>
        </p:spPr>
        <p:txBody>
          <a:bodyPr anchorCtr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814855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70568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wm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9143999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bIns="0"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44500" y="1000086"/>
            <a:ext cx="8242300" cy="4654589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10" name="TextovéPole 9"/>
          <p:cNvSpPr txBox="1"/>
          <p:nvPr userDrawn="1"/>
        </p:nvSpPr>
        <p:spPr>
          <a:xfrm>
            <a:off x="4902740" y="6100763"/>
            <a:ext cx="3161491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1100" dirty="0" smtClean="0">
                <a:solidFill>
                  <a:schemeClr val="bg1"/>
                </a:solidFill>
              </a:rPr>
              <a:t>Martin Kuba, ministr průmyslu a obchodu</a:t>
            </a:r>
          </a:p>
          <a:p>
            <a:r>
              <a:rPr lang="cs-CZ" sz="1100" dirty="0" smtClean="0">
                <a:solidFill>
                  <a:schemeClr val="bg1"/>
                </a:solidFill>
              </a:rPr>
              <a:t>Miroslav Kalousek, ministr</a:t>
            </a:r>
            <a:r>
              <a:rPr lang="cs-CZ" sz="1100" baseline="0" dirty="0" smtClean="0">
                <a:solidFill>
                  <a:schemeClr val="bg1"/>
                </a:solidFill>
              </a:rPr>
              <a:t> financí</a:t>
            </a:r>
            <a:endParaRPr lang="cs-CZ" sz="1100" dirty="0">
              <a:solidFill>
                <a:schemeClr val="bg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44499" y="6100763"/>
            <a:ext cx="2218802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1100" dirty="0" smtClean="0">
                <a:solidFill>
                  <a:schemeClr val="bg1"/>
                </a:solidFill>
              </a:rPr>
              <a:t>Razantní opatření proti daňovým únikům na trhu s pohonnými</a:t>
            </a:r>
            <a:r>
              <a:rPr lang="cs-CZ" sz="1100" baseline="0" dirty="0" smtClean="0">
                <a:solidFill>
                  <a:schemeClr val="bg1"/>
                </a:solidFill>
              </a:rPr>
              <a:t> hmotami</a:t>
            </a:r>
            <a:endParaRPr lang="cs-CZ" sz="1100" dirty="0">
              <a:solidFill>
                <a:schemeClr val="bg1"/>
              </a:solidFill>
            </a:endParaRPr>
          </a:p>
        </p:txBody>
      </p:sp>
      <p:sp>
        <p:nvSpPr>
          <p:cNvPr id="12" name="Zástupný symbol pro číslo snímku 4"/>
          <p:cNvSpPr>
            <a:spLocks noGrp="1"/>
          </p:cNvSpPr>
          <p:nvPr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baseline="0" smtClean="0">
                <a:solidFill>
                  <a:schemeClr val="bg1"/>
                </a:solidFill>
              </a:rPr>
              <a:pPr/>
              <a:t>‹#›</a:t>
            </a:fld>
            <a:endParaRPr lang="cs-CZ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69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5" r:id="rId5"/>
    <p:sldLayoutId id="2147483656" r:id="rId6"/>
    <p:sldLayoutId id="2147483657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20725" indent="-360363" algn="l" defTabSz="914400" rtl="0" eaLnBrk="1" latinLnBrk="0" hangingPunct="1">
        <a:spcBef>
          <a:spcPct val="20000"/>
        </a:spcBef>
        <a:buFontTx/>
        <a:buBlip>
          <a:blip r:embed="rId10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73150" indent="-352425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435100" indent="-361950" algn="l" defTabSz="914400" rtl="0" eaLnBrk="1" latinLnBrk="0" hangingPunct="1">
        <a:spcBef>
          <a:spcPct val="20000"/>
        </a:spcBef>
        <a:buFontTx/>
        <a:buBlip>
          <a:blip r:embed="rId10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1795463" indent="-360363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1846659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cs-CZ" b="1" dirty="0"/>
              <a:t>Razantní opatření proti </a:t>
            </a:r>
            <a:br>
              <a:rPr lang="cs-CZ" b="1" dirty="0"/>
            </a:br>
            <a:r>
              <a:rPr lang="cs-CZ" b="1" dirty="0"/>
              <a:t>daňovým únikům </a:t>
            </a:r>
            <a:br>
              <a:rPr lang="cs-CZ" b="1" dirty="0"/>
            </a:br>
            <a:r>
              <a:rPr lang="cs-CZ" b="1" dirty="0"/>
              <a:t>na trhu s pohonnými hmotami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56949" y="3618690"/>
            <a:ext cx="8125569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Martin Kuba, ministr  průmyslu a obchodu</a:t>
            </a:r>
          </a:p>
          <a:p>
            <a:r>
              <a:rPr lang="cs-CZ" sz="25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Miroslav Kalousek, ministr </a:t>
            </a:r>
            <a:r>
              <a:rPr lang="cs-CZ" sz="25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financí</a:t>
            </a:r>
          </a:p>
          <a:p>
            <a:endParaRPr lang="cs-CZ" sz="25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endParaRPr lang="cs-CZ" sz="25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algn="r"/>
            <a:r>
              <a:rPr lang="cs-CZ" sz="2500" b="1" dirty="0">
                <a:solidFill>
                  <a:schemeClr val="bg1"/>
                </a:solidFill>
              </a:rPr>
              <a:t>5. listopadu </a:t>
            </a:r>
            <a:r>
              <a:rPr lang="cs-CZ" sz="2500" b="1" dirty="0" smtClean="0">
                <a:solidFill>
                  <a:schemeClr val="bg1"/>
                </a:solidFill>
              </a:rPr>
              <a:t>2012</a:t>
            </a:r>
            <a:endParaRPr lang="cs-CZ" sz="25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01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dirty="0"/>
              <a:t>Krácení</a:t>
            </a:r>
            <a:r>
              <a:rPr lang="cs-CZ" b="1" dirty="0">
                <a:latin typeface="Arial" charset="0"/>
                <a:cs typeface="Times New Roman" pitchFamily="18" charset="0"/>
              </a:rPr>
              <a:t> </a:t>
            </a:r>
            <a:r>
              <a:rPr lang="cs-CZ" dirty="0"/>
              <a:t>DPH na trhu s pohonnými hmotami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cs-CZ" dirty="0" smtClean="0"/>
              <a:t>	Již </a:t>
            </a:r>
            <a:r>
              <a:rPr lang="cs-CZ" dirty="0"/>
              <a:t>více než tři roky se pokouší stát ve spolupráci se </a:t>
            </a:r>
            <a:r>
              <a:rPr lang="cs-CZ" dirty="0" smtClean="0"/>
              <a:t>soukromým sektorem o zastavení </a:t>
            </a:r>
            <a:r>
              <a:rPr lang="cs-CZ" dirty="0"/>
              <a:t>krácení DPH při obchodu s PHM. Podle odhadů </a:t>
            </a:r>
            <a:r>
              <a:rPr lang="cs-CZ" dirty="0" smtClean="0"/>
              <a:t>Generálního finančního </a:t>
            </a:r>
            <a:r>
              <a:rPr lang="cs-CZ" dirty="0"/>
              <a:t>ředitelství zde přichází stát </a:t>
            </a:r>
            <a:r>
              <a:rPr lang="cs-CZ" dirty="0" smtClean="0"/>
              <a:t>ročně </a:t>
            </a:r>
            <a:r>
              <a:rPr lang="cs-CZ" dirty="0"/>
              <a:t>o </a:t>
            </a:r>
            <a:r>
              <a:rPr lang="cs-CZ" dirty="0" smtClean="0"/>
              <a:t>5 - 8 </a:t>
            </a:r>
            <a:r>
              <a:rPr lang="cs-CZ" dirty="0"/>
              <a:t>miliard Kč.</a:t>
            </a:r>
          </a:p>
          <a:p>
            <a:pPr algn="ctr">
              <a:lnSpc>
                <a:spcPct val="90000"/>
              </a:lnSpc>
            </a:pPr>
            <a:endParaRPr lang="cs-CZ" sz="2000" dirty="0"/>
          </a:p>
          <a:p>
            <a:pPr algn="just">
              <a:lnSpc>
                <a:spcPct val="80000"/>
              </a:lnSpc>
              <a:buNone/>
            </a:pPr>
            <a:r>
              <a:rPr lang="cs-CZ" dirty="0" smtClean="0"/>
              <a:t>	Typy </a:t>
            </a:r>
            <a:r>
              <a:rPr lang="cs-CZ" dirty="0"/>
              <a:t>daňových úniků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§"/>
            </a:pPr>
            <a:endParaRPr lang="cs-CZ" sz="1800" dirty="0"/>
          </a:p>
          <a:p>
            <a:pPr lvl="1"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cs-CZ" sz="1800" dirty="0"/>
              <a:t>Nepřiznání daňové povinnosti na DPH z titulu pořízení PHM z jiného členského státu (příp. ze třetí země) u prvního subjektu v řetězci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§"/>
            </a:pPr>
            <a:endParaRPr lang="cs-CZ" sz="2000" dirty="0"/>
          </a:p>
          <a:p>
            <a:pPr lvl="1"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cs-CZ" sz="1800" dirty="0"/>
              <a:t>Nepřiznání, resp. nezaplacení daňové povinnosti na DPH z titulu prodeje PHM  v tuzemsku (PHM nakoupené v jiném členském státě, příp. ve třetí zemi) u prvního subjektu v řetězci  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§"/>
            </a:pPr>
            <a:endParaRPr lang="cs-CZ" sz="2000" dirty="0"/>
          </a:p>
          <a:p>
            <a:pPr lvl="1"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cs-CZ" sz="1800" dirty="0"/>
              <a:t>Zkrácení daňové povinnosti na DPH z titulu prodeje PHM v tuzemsku (PHM nakoupené v jiném členském státě, příp. ve třetí zemi) u prvního subjektu v řetězci formou fiktivního nákupu zboží a jeho následného dodání do jiného členského státu (resp. třetí země</a:t>
            </a:r>
            <a:r>
              <a:rPr lang="cs-CZ" sz="1800" dirty="0" smtClean="0"/>
              <a:t>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xmlns="" val="205580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Schémata daňových úniků</a:t>
            </a:r>
          </a:p>
        </p:txBody>
      </p:sp>
      <p:pic>
        <p:nvPicPr>
          <p:cNvPr id="4" name="Obrázek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800" y="1115660"/>
            <a:ext cx="8285999" cy="4833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41770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1"/>
          <p:cNvSpPr>
            <a:spLocks noGrp="1"/>
          </p:cNvSpPr>
          <p:nvPr>
            <p:ph type="title" idx="4294967295"/>
          </p:nvPr>
        </p:nvSpPr>
        <p:spPr>
          <a:xfrm>
            <a:off x="444500" y="447675"/>
            <a:ext cx="8242300" cy="549275"/>
          </a:xfrm>
        </p:spPr>
        <p:txBody>
          <a:bodyPr/>
          <a:lstStyle/>
          <a:p>
            <a:r>
              <a:rPr lang="cs-CZ" smtClean="0"/>
              <a:t>Výsledky </a:t>
            </a:r>
            <a:r>
              <a:rPr lang="cs-CZ" smtClean="0">
                <a:latin typeface="Arial" charset="0"/>
              </a:rPr>
              <a:t>boje s daňovými úniky</a:t>
            </a:r>
          </a:p>
        </p:txBody>
      </p:sp>
      <p:graphicFrame>
        <p:nvGraphicFramePr>
          <p:cNvPr id="14366" name="Group 30"/>
          <p:cNvGraphicFramePr>
            <a:graphicFrameLocks noGrp="1"/>
          </p:cNvGraphicFramePr>
          <p:nvPr>
            <p:ph idx="4294967295"/>
          </p:nvPr>
        </p:nvGraphicFramePr>
        <p:xfrm>
          <a:off x="522288" y="1279525"/>
          <a:ext cx="8229600" cy="4609783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1104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Období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Doměřená daň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Trestní oznámení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Zajištěné prostředky, exekuce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208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5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3,2 mld. Kč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5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5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118,4 mil. Kč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5D0"/>
                    </a:solidFill>
                  </a:tcPr>
                </a:tc>
              </a:tr>
              <a:tr h="1108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1-9/2012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B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3,6 mld. Kč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B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B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286,1 mil. Kč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BE9"/>
                    </a:solidFill>
                  </a:tcPr>
                </a:tc>
              </a:tr>
              <a:tr h="1104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11/2008 – 9/2012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5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19,5 mld. Kč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5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5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404,5 mil. Kč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5D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743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Cíle společných opatření </a:t>
            </a:r>
          </a:p>
        </p:txBody>
      </p:sp>
      <p:sp>
        <p:nvSpPr>
          <p:cNvPr id="194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08365"/>
            <a:ext cx="8229600" cy="442421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cs-CZ" sz="2800" dirty="0" smtClean="0">
                <a:latin typeface="Arial" charset="0"/>
              </a:rPr>
              <a:t>Zlepšení výběru daní</a:t>
            </a:r>
          </a:p>
          <a:p>
            <a:pPr algn="ctr" eaLnBrk="1" hangingPunct="1">
              <a:lnSpc>
                <a:spcPct val="90000"/>
              </a:lnSpc>
            </a:pPr>
            <a:r>
              <a:rPr lang="cs-CZ" sz="2800" dirty="0" smtClean="0">
                <a:latin typeface="Arial" charset="0"/>
              </a:rPr>
              <a:t>Zachování tržního prostředí – rovné podmínky</a:t>
            </a:r>
          </a:p>
          <a:p>
            <a:pPr algn="ctr" eaLnBrk="1" hangingPunct="1">
              <a:lnSpc>
                <a:spcPct val="90000"/>
              </a:lnSpc>
            </a:pPr>
            <a:r>
              <a:rPr lang="cs-CZ" sz="2800" dirty="0" smtClean="0">
                <a:latin typeface="Arial" charset="0"/>
              </a:rPr>
              <a:t>Zavedení strukturálních opatření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dirty="0" smtClean="0"/>
              <a:t>________________________________</a:t>
            </a:r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endParaRPr lang="cs-CZ" dirty="0" smtClean="0"/>
          </a:p>
        </p:txBody>
      </p:sp>
      <p:pic>
        <p:nvPicPr>
          <p:cNvPr id="19466" name="Picture 8" descr="MC900434663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93391" y="3374736"/>
            <a:ext cx="1338263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649477880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Navržená opatření</a:t>
            </a:r>
          </a:p>
        </p:txBody>
      </p:sp>
      <p:sp>
        <p:nvSpPr>
          <p:cNvPr id="204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108364"/>
            <a:ext cx="8013700" cy="4697124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cs-CZ" sz="2000" dirty="0" smtClean="0">
                <a:latin typeface="Arial" charset="0"/>
              </a:rPr>
              <a:t>Etapa - Cílem bariéra komplikující vznik „bílých koní“</a:t>
            </a:r>
          </a:p>
          <a:p>
            <a:pPr marL="457200" indent="-457200" eaLnBrk="1" hangingPunct="1">
              <a:lnSpc>
                <a:spcPct val="90000"/>
              </a:lnSpc>
              <a:buFont typeface="Arial" charset="0"/>
              <a:buAutoNum type="arabicPeriod"/>
            </a:pPr>
            <a:endParaRPr lang="cs-CZ" sz="2000" dirty="0" smtClean="0">
              <a:latin typeface="Arial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Arial" charset="0"/>
              <a:buNone/>
            </a:pPr>
            <a:r>
              <a:rPr lang="cs-CZ" b="1" dirty="0" smtClean="0">
                <a:latin typeface="Arial" charset="0"/>
              </a:rPr>
              <a:t>Úprava zákona o pohonných hmotách</a:t>
            </a:r>
          </a:p>
          <a:p>
            <a:pPr marL="457200" indent="-457200" eaLnBrk="1" hangingPunct="1">
              <a:lnSpc>
                <a:spcPct val="90000"/>
              </a:lnSpc>
              <a:buFont typeface="Arial" charset="0"/>
              <a:buNone/>
            </a:pPr>
            <a:r>
              <a:rPr lang="cs-CZ" sz="2800" dirty="0" smtClean="0">
                <a:latin typeface="Arial" charset="0"/>
              </a:rPr>
              <a:t>	Zpřísnění podmínek registrace distributorů PHM </a:t>
            </a:r>
            <a:r>
              <a:rPr lang="cs-CZ" sz="2800" smtClean="0">
                <a:latin typeface="Arial" charset="0"/>
              </a:rPr>
              <a:t>(velkoobchod)</a:t>
            </a:r>
            <a:endParaRPr lang="cs-CZ" sz="2800" dirty="0" smtClean="0">
              <a:latin typeface="Arial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cs-CZ" sz="2000" dirty="0" smtClean="0">
                <a:latin typeface="Arial" charset="0"/>
              </a:rPr>
              <a:t>registrace již nebude nároková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000" dirty="0" smtClean="0">
                <a:latin typeface="Arial" charset="0"/>
              </a:rPr>
              <a:t>kauce po celou dobu registrace distributora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000" dirty="0" smtClean="0">
                <a:latin typeface="Arial" charset="0"/>
              </a:rPr>
              <a:t>beztrestnost a bezdlužnost odpovědných osob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000" dirty="0" smtClean="0">
                <a:latin typeface="Arial" charset="0"/>
              </a:rPr>
              <a:t>možnost rychlého výmazu z registru při porušení povinností</a:t>
            </a:r>
          </a:p>
        </p:txBody>
      </p:sp>
    </p:spTree>
    <p:extLst>
      <p:ext uri="{BB962C8B-B14F-4D97-AF65-F5344CB8AC3E}">
        <p14:creationId xmlns:p14="http://schemas.microsoft.com/office/powerpoint/2010/main" xmlns="" val="2743407680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Připravovaná opatření</a:t>
            </a:r>
          </a:p>
        </p:txBody>
      </p:sp>
      <p:sp>
        <p:nvSpPr>
          <p:cNvPr id="215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1" y="1179824"/>
            <a:ext cx="8362950" cy="4649643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Arial" charset="0"/>
              <a:buAutoNum type="arabicPeriod" startAt="2"/>
            </a:pPr>
            <a:r>
              <a:rPr lang="cs-CZ" sz="2000" dirty="0" smtClean="0">
                <a:latin typeface="Arial" charset="0"/>
              </a:rPr>
              <a:t>Etapa – předložení do konce února 2013</a:t>
            </a:r>
          </a:p>
          <a:p>
            <a:pPr marL="457200" indent="-457200" eaLnBrk="1" hangingPunct="1">
              <a:buFont typeface="Arial" charset="0"/>
              <a:buNone/>
            </a:pPr>
            <a:endParaRPr lang="cs-CZ" b="1" dirty="0" smtClean="0">
              <a:latin typeface="Arial" charset="0"/>
            </a:endParaRPr>
          </a:p>
          <a:p>
            <a:pPr marL="457200" indent="-457200" eaLnBrk="1" hangingPunct="1">
              <a:buFont typeface="Arial" charset="0"/>
              <a:buNone/>
            </a:pPr>
            <a:r>
              <a:rPr lang="cs-CZ" b="1" dirty="0" smtClean="0">
                <a:latin typeface="Arial" charset="0"/>
              </a:rPr>
              <a:t>Novela zákona o pohonných hmotách</a:t>
            </a:r>
          </a:p>
          <a:p>
            <a:pPr lvl="1" eaLnBrk="1" hangingPunct="1">
              <a:buFont typeface="Arial" charset="0"/>
              <a:buNone/>
            </a:pPr>
            <a:r>
              <a:rPr lang="cs-CZ" sz="2400" dirty="0" smtClean="0">
                <a:latin typeface="Arial" charset="0"/>
              </a:rPr>
              <a:t>Evidence prodejů</a:t>
            </a:r>
          </a:p>
          <a:p>
            <a:pPr lvl="2" eaLnBrk="1" hangingPunct="1"/>
            <a:r>
              <a:rPr lang="cs-CZ" sz="2000" dirty="0">
                <a:latin typeface="Arial" charset="0"/>
              </a:rPr>
              <a:t>“záznamní povinnost” pro sklady, distributory a čerpací stanice pro využití finančních a celních orgánů</a:t>
            </a:r>
          </a:p>
          <a:p>
            <a:pPr lvl="1" eaLnBrk="1" hangingPunct="1">
              <a:buFont typeface="Arial" charset="0"/>
              <a:buNone/>
            </a:pPr>
            <a:r>
              <a:rPr lang="cs-CZ" sz="2400" dirty="0" smtClean="0">
                <a:latin typeface="Arial" charset="0"/>
              </a:rPr>
              <a:t>Eliminace dalších rizikových oblastí</a:t>
            </a:r>
          </a:p>
          <a:p>
            <a:pPr lvl="2" eaLnBrk="1" hangingPunct="1"/>
            <a:r>
              <a:rPr lang="cs-CZ" sz="2000" dirty="0" smtClean="0">
                <a:latin typeface="Arial" charset="0"/>
              </a:rPr>
              <a:t>zneužívání  olejů nepodléhajících spotřební dani</a:t>
            </a:r>
          </a:p>
          <a:p>
            <a:pPr lvl="2" eaLnBrk="1" hangingPunct="1"/>
            <a:r>
              <a:rPr lang="cs-CZ" sz="2000" dirty="0" smtClean="0">
                <a:latin typeface="Arial" charset="0"/>
              </a:rPr>
              <a:t>prodeje na čerpacích stanicích mimo registrační zařízení</a:t>
            </a:r>
          </a:p>
          <a:p>
            <a:pPr lvl="2" eaLnBrk="1" hangingPunct="1"/>
            <a:endParaRPr lang="cs-CZ" sz="2000" dirty="0" smtClean="0">
              <a:latin typeface="Arial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Arial" charset="0"/>
              <a:buNone/>
            </a:pPr>
            <a:endParaRPr lang="cs-CZ" sz="2000" dirty="0" smtClean="0"/>
          </a:p>
          <a:p>
            <a:pPr marL="457200" indent="-457200" eaLnBrk="1" hangingPunct="1">
              <a:buFont typeface="Arial" charset="0"/>
              <a:buAutoNum type="arabicPeriod" startAt="2"/>
            </a:pPr>
            <a:endParaRPr lang="cs-CZ" sz="20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187781494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54851"/>
            <a:ext cx="8229600" cy="553998"/>
          </a:xfrm>
        </p:spPr>
        <p:txBody>
          <a:bodyPr/>
          <a:lstStyle/>
          <a:p>
            <a:pPr eaLnBrk="1" hangingPunct="1"/>
            <a:r>
              <a:rPr lang="cs-CZ" dirty="0"/>
              <a:t>Připravovaná opatření</a:t>
            </a:r>
          </a:p>
        </p:txBody>
      </p:sp>
      <p:sp>
        <p:nvSpPr>
          <p:cNvPr id="225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08849"/>
            <a:ext cx="7989887" cy="4696639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buFont typeface="Arial" charset="0"/>
              <a:buAutoNum type="arabicPeriod" startAt="3"/>
            </a:pPr>
            <a:r>
              <a:rPr lang="cs-CZ" sz="2200" dirty="0" smtClean="0">
                <a:latin typeface="Arial" charset="0"/>
              </a:rPr>
              <a:t>Etapa - předložení do konce února 2013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200" dirty="0" smtClean="0">
              <a:latin typeface="Arial" charset="0"/>
            </a:endParaRPr>
          </a:p>
          <a:p>
            <a:pPr marL="457200" indent="-457200" eaLnBrk="1" hangingPunct="1">
              <a:lnSpc>
                <a:spcPct val="70000"/>
              </a:lnSpc>
              <a:spcBef>
                <a:spcPts val="1200"/>
              </a:spcBef>
              <a:buFont typeface="Arial" charset="0"/>
              <a:buNone/>
            </a:pPr>
            <a:r>
              <a:rPr lang="cs-CZ" b="1" dirty="0" smtClean="0">
                <a:latin typeface="Arial" charset="0"/>
                <a:cs typeface="Arial" charset="0"/>
              </a:rPr>
              <a:t>Novelizace živnostenského zákona </a:t>
            </a:r>
          </a:p>
          <a:p>
            <a:pPr marL="457200" indent="-457200" eaLnBrk="1" hangingPunct="1">
              <a:lnSpc>
                <a:spcPct val="70000"/>
              </a:lnSpc>
              <a:spcBef>
                <a:spcPts val="1200"/>
              </a:spcBef>
              <a:buFont typeface="Arial" charset="0"/>
              <a:buNone/>
            </a:pPr>
            <a:r>
              <a:rPr lang="cs-CZ" sz="33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	</a:t>
            </a:r>
            <a:r>
              <a:rPr lang="cs-CZ" dirty="0">
                <a:latin typeface="Arial" charset="0"/>
              </a:rPr>
              <a:t>Distribuce pohonných hmot jako koncesovaná živnost</a:t>
            </a:r>
          </a:p>
          <a:p>
            <a:pPr lvl="3" eaLnBrk="1" hangingPunct="1">
              <a:buFont typeface="Arial" charset="0"/>
              <a:buChar char="•"/>
            </a:pPr>
            <a:r>
              <a:rPr lang="cs-CZ" dirty="0" smtClean="0">
                <a:latin typeface="Arial" charset="0"/>
                <a:cs typeface="Arial" charset="0"/>
              </a:rPr>
              <a:t>stanovení kvalifikačních požadavků na distributory (velkoobchod) – obdobné jako pro výrobu a zpracování paliv a maziv</a:t>
            </a:r>
          </a:p>
          <a:p>
            <a:pPr lvl="3" eaLnBrk="1" hangingPunct="1">
              <a:buFont typeface="Arial" charset="0"/>
              <a:buChar char="•"/>
            </a:pPr>
            <a:r>
              <a:rPr lang="cs-CZ" dirty="0">
                <a:latin typeface="Arial" charset="0"/>
                <a:cs typeface="Arial" charset="0"/>
              </a:rPr>
              <a:t>požadavek spolehlivosti podnikatele a bezúhonnosti všech osob, které vykonávají činnost obchodování s pohonnými </a:t>
            </a:r>
            <a:r>
              <a:rPr lang="cs-CZ" dirty="0" smtClean="0">
                <a:latin typeface="Arial" charset="0"/>
                <a:cs typeface="Arial" charset="0"/>
              </a:rPr>
              <a:t>hmotami </a:t>
            </a:r>
            <a:r>
              <a:rPr lang="cs-CZ" smtClean="0">
                <a:latin typeface="Arial" charset="0"/>
                <a:cs typeface="Arial" charset="0"/>
              </a:rPr>
              <a:t>(velkoobchod)</a:t>
            </a:r>
            <a:endParaRPr lang="cs-CZ" sz="24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183555268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Děkujeme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3427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 modrá A s číslováním">
  <a:themeElements>
    <a:clrScheme name="MPO-B">
      <a:dk1>
        <a:sysClr val="windowText" lastClr="000000"/>
      </a:dk1>
      <a:lt1>
        <a:srgbClr val="FFFFFF"/>
      </a:lt1>
      <a:dk2>
        <a:srgbClr val="004B8D"/>
      </a:dk2>
      <a:lt2>
        <a:srgbClr val="FFFFFF"/>
      </a:lt2>
      <a:accent1>
        <a:srgbClr val="B9E0F7"/>
      </a:accent1>
      <a:accent2>
        <a:srgbClr val="13B5F4"/>
      </a:accent2>
      <a:accent3>
        <a:srgbClr val="0096D6"/>
      </a:accent3>
      <a:accent4>
        <a:srgbClr val="004B8D"/>
      </a:accent4>
      <a:accent5>
        <a:srgbClr val="E31B23"/>
      </a:accent5>
      <a:accent6>
        <a:srgbClr val="B5121B"/>
      </a:accent6>
      <a:hlink>
        <a:srgbClr val="13B5F4"/>
      </a:hlink>
      <a:folHlink>
        <a:srgbClr val="E31B23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modrá A s číslováním</Template>
  <TotalTime>108</TotalTime>
  <Words>171</Words>
  <Application>Microsoft Office PowerPoint</Application>
  <PresentationFormat>Předvádění na obrazovce (4:3)</PresentationFormat>
  <Paragraphs>67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Prezentace modrá A s číslováním</vt:lpstr>
      <vt:lpstr>Razantní opatření proti  daňovým únikům  na trhu s pohonnými hmotami</vt:lpstr>
      <vt:lpstr>Krácení DPH na trhu s pohonnými hmotami</vt:lpstr>
      <vt:lpstr>Schémata daňových úniků</vt:lpstr>
      <vt:lpstr>Výsledky boje s daňovými úniky</vt:lpstr>
      <vt:lpstr>Cíle společných opatření </vt:lpstr>
      <vt:lpstr>Navržená opatření</vt:lpstr>
      <vt:lpstr>Připravovaná opatření</vt:lpstr>
      <vt:lpstr>Připravovaná opatření</vt:lpstr>
      <vt:lpstr>Děkujeme za pozornost</vt:lpstr>
    </vt:vector>
  </TitlesOfParts>
  <Company>Ministerstvo průmyslu a obchodu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Razantní opatření proti  daňovým únikům  na trhu s pohonnými hmotami</dc:title>
  <dc:creator>Dvořáková Hana</dc:creator>
  <cp:lastModifiedBy>JiriVanek</cp:lastModifiedBy>
  <cp:revision>17</cp:revision>
  <dcterms:created xsi:type="dcterms:W3CDTF">2012-11-02T13:05:48Z</dcterms:created>
  <dcterms:modified xsi:type="dcterms:W3CDTF">2012-11-05T12:24:26Z</dcterms:modified>
</cp:coreProperties>
</file>