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9AF"/>
    <a:srgbClr val="C20C25"/>
    <a:srgbClr val="969696"/>
    <a:srgbClr val="C10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B2956-20B0-4B27-918D-6C811C4ABC29}" type="datetimeFigureOut">
              <a:rPr lang="cs-CZ" smtClean="0"/>
              <a:t>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1ACE7-F6BD-4D0D-B78D-FC67F616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44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4856B7-F16B-40EF-8CDE-25A4A37DA33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2730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D7516-5AD1-4536-BF8A-1C803C4F060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7271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2E2B5A-4903-416E-B42F-AD5C442E521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1421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08050"/>
            <a:ext cx="2087563" cy="53292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908050"/>
            <a:ext cx="6113462" cy="53292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10F6CD-5F61-40D8-950C-8242C31C251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1A4002-CEE5-497F-9305-ABE8D2F0CE0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0367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024E59-1E04-4FDB-890C-A798CBACE3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1559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2276475"/>
            <a:ext cx="4100512" cy="39608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475"/>
            <a:ext cx="4100513" cy="39608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A78E4B-DEF8-4797-8454-85D521810C0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0327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EBCB61-50AC-4A92-B8E6-5E9EAD7A2CC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4156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AE5F28-6C04-467C-9CDF-20D4613189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5480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21E181-DE1A-40D5-8284-EAFFEE328C5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747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FE1332-3515-44C1-B400-D441D8BC81F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9049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88344A-B3F4-4F40-B200-574FD20495D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9992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TOP09_sablona-PPT_1024x768_v1-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08050"/>
            <a:ext cx="83534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76475"/>
            <a:ext cx="8353425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308725"/>
            <a:ext cx="75612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9425" y="6308725"/>
            <a:ext cx="720725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</a:defRPr>
            </a:lvl1pPr>
          </a:lstStyle>
          <a:p>
            <a:fld id="{E307F8A1-2283-41D0-8CB2-22F16BBEE664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1469A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anose="02040502050405020303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7A7DB-A702-4F1C-B9E7-3FAACB5C7887}" type="slidenum">
              <a:rPr lang="en-US" altLang="cs-CZ"/>
              <a:pPr/>
              <a:t>1</a:t>
            </a:fld>
            <a:endParaRPr lang="en-US" altLang="cs-CZ"/>
          </a:p>
        </p:txBody>
      </p:sp>
      <p:pic>
        <p:nvPicPr>
          <p:cNvPr id="2053" name="Picture 5" descr="TOP09_sablona-PPT_1024x768_v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80276"/>
            <a:ext cx="8353425" cy="903700"/>
          </a:xfrm>
          <a:ln/>
        </p:spPr>
        <p:txBody>
          <a:bodyPr anchor="ctr" anchorCtr="1"/>
          <a:lstStyle/>
          <a:p>
            <a:r>
              <a:rPr lang="cs-CZ" sz="5400" b="1" dirty="0" smtClean="0"/>
              <a:t>Daňové návrhy vlády</a:t>
            </a:r>
            <a:endParaRPr lang="cs-CZ" altLang="cs-CZ" sz="50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579938"/>
            <a:ext cx="8353425" cy="836612"/>
          </a:xfrm>
        </p:spPr>
        <p:txBody>
          <a:bodyPr anchor="ctr"/>
          <a:lstStyle/>
          <a:p>
            <a:r>
              <a:rPr lang="cs-CZ" altLang="cs-CZ" sz="2100" b="1" dirty="0" smtClean="0">
                <a:solidFill>
                  <a:srgbClr val="1469AF"/>
                </a:solidFill>
              </a:rPr>
              <a:t>Miroslav Kalousek</a:t>
            </a:r>
            <a:endParaRPr lang="cs-CZ" altLang="cs-CZ" sz="2100" b="1" dirty="0">
              <a:solidFill>
                <a:srgbClr val="1469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2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010" y="1772816"/>
            <a:ext cx="8353425" cy="3960813"/>
          </a:xfrm>
        </p:spPr>
        <p:txBody>
          <a:bodyPr/>
          <a:lstStyle/>
          <a:p>
            <a:r>
              <a:rPr lang="cs-CZ" sz="2400" dirty="0"/>
              <a:t>rok 2015 měl být rokem, kdy přicházející hospodářský růst bude možné podpořit snížením přímých daní</a:t>
            </a:r>
          </a:p>
          <a:p>
            <a:r>
              <a:rPr lang="cs-CZ" sz="2400" dirty="0"/>
              <a:t>platný právní stav, účinný k 1. 1. 2015:</a:t>
            </a:r>
          </a:p>
          <a:p>
            <a:r>
              <a:rPr lang="cs-CZ" sz="2400" dirty="0"/>
              <a:t>fyzické osoby:</a:t>
            </a:r>
          </a:p>
          <a:p>
            <a:pPr lvl="1"/>
            <a:r>
              <a:rPr lang="cs-CZ" dirty="0"/>
              <a:t>sazba daně z příjmů 19 % z hrubé mzdy</a:t>
            </a:r>
          </a:p>
          <a:p>
            <a:pPr lvl="1"/>
            <a:r>
              <a:rPr lang="cs-CZ" dirty="0"/>
              <a:t>sazba sociálního a zdravotního pojištění 6,5 %</a:t>
            </a:r>
          </a:p>
          <a:p>
            <a:r>
              <a:rPr lang="cs-CZ" sz="2400" dirty="0"/>
              <a:t>právnické osoby: </a:t>
            </a:r>
          </a:p>
          <a:p>
            <a:pPr lvl="1"/>
            <a:r>
              <a:rPr lang="cs-CZ" dirty="0"/>
              <a:t>příspěvky na sociální zabezpečení: - 1,3 mld.</a:t>
            </a:r>
          </a:p>
          <a:p>
            <a:r>
              <a:rPr lang="cs-CZ" sz="2400" dirty="0"/>
              <a:t>fyzické osoby v ČR by v takovém případě zaplatily na daních o 14,6 mld. méně než v letošním roce</a:t>
            </a:r>
          </a:p>
          <a:p>
            <a:r>
              <a:rPr lang="cs-CZ" sz="2400" dirty="0"/>
              <a:t>(zdroj: MF, Konvergenční program, duben 2014)</a:t>
            </a:r>
          </a:p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3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r>
              <a:rPr lang="cs-CZ" altLang="cs-CZ" dirty="0" smtClean="0"/>
              <a:t>DPH</a:t>
            </a: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353425" cy="396081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platný právní stav: jednotná sazba 17,5 % </a:t>
            </a:r>
          </a:p>
          <a:p>
            <a:pPr>
              <a:buFontTx/>
              <a:buChar char="-"/>
            </a:pPr>
            <a:r>
              <a:rPr lang="cs-CZ" dirty="0"/>
              <a:t>důsledek: menší daňová zátěž o 16 mld. Kč, účinný k 1. 1. 2016</a:t>
            </a:r>
          </a:p>
          <a:p>
            <a:pPr>
              <a:buFontTx/>
              <a:buChar char="-"/>
            </a:pPr>
            <a:r>
              <a:rPr lang="cs-CZ" dirty="0"/>
              <a:t>(zdroj MF, Konvergenční program, duben 2014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 vláda tuto úlevu ruší, zavádí pouze kosmetické          změny ve druhé snížené sazbě, kdy kromě zvýšení daňové zátěže se dopouští také zvýšení prostoru k daňovým únikům</a:t>
            </a:r>
          </a:p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2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4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581" y="2470633"/>
            <a:ext cx="8353425" cy="2534916"/>
          </a:xfrm>
        </p:spPr>
        <p:txBody>
          <a:bodyPr/>
          <a:lstStyle/>
          <a:p>
            <a:pPr algn="ctr"/>
            <a:r>
              <a:rPr lang="cs-CZ" dirty="0" smtClean="0"/>
              <a:t>O co přijdou fyzické i právnické osoby, bude-li vládní návrh schválen ?</a:t>
            </a:r>
            <a:br>
              <a:rPr lang="cs-CZ" dirty="0" smtClean="0"/>
            </a:b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221088"/>
            <a:ext cx="8353425" cy="2016200"/>
          </a:xfrm>
        </p:spPr>
        <p:txBody>
          <a:bodyPr/>
          <a:lstStyle/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78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5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r>
              <a:rPr lang="cs-CZ" dirty="0" smtClean="0"/>
              <a:t>Dopady na zaměstnavatele</a:t>
            </a: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3" y="1856672"/>
            <a:ext cx="7246291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4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6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1119143"/>
          </a:xfrm>
        </p:spPr>
        <p:txBody>
          <a:bodyPr/>
          <a:lstStyle/>
          <a:p>
            <a:r>
              <a:rPr lang="cs-CZ" dirty="0" smtClean="0"/>
              <a:t>Dopady na OSVČ</a:t>
            </a:r>
            <a:br>
              <a:rPr lang="cs-CZ" dirty="0" smtClean="0"/>
            </a:br>
            <a:r>
              <a:rPr lang="cs-CZ" sz="2800" dirty="0" smtClean="0"/>
              <a:t>řemeslník s vysokými náklady (95 % příjmu)</a:t>
            </a:r>
            <a:endParaRPr lang="cs-CZ" altLang="cs-CZ" sz="28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7" y="2027193"/>
            <a:ext cx="8791863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3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7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r>
              <a:rPr lang="cs-CZ" dirty="0" smtClean="0"/>
              <a:t>Dopady OSVČ – konkrétní příklad</a:t>
            </a: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truhlář s vysokými náklady na materiál (95 %), manželka bez příjmů, dvě děti</a:t>
            </a:r>
          </a:p>
          <a:p>
            <a:r>
              <a:rPr lang="cs-CZ" sz="2000" dirty="0" smtClean="0"/>
              <a:t>změna čistého výdělku oproti současnosti</a:t>
            </a:r>
          </a:p>
          <a:p>
            <a:pPr marL="0" indent="0" fontAlgn="b">
              <a:buNone/>
            </a:pPr>
            <a:endParaRPr lang="cs-CZ" sz="2000" dirty="0" smtClean="0"/>
          </a:p>
          <a:p>
            <a:pPr>
              <a:buFont typeface="Symbol" panose="05050102010706020507" pitchFamily="18" charset="2"/>
              <a:buNone/>
            </a:pPr>
            <a:endParaRPr lang="cs-CZ" altLang="cs-CZ" sz="2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79150"/>
              </p:ext>
            </p:extLst>
          </p:nvPr>
        </p:nvGraphicFramePr>
        <p:xfrm>
          <a:off x="455330" y="3429000"/>
          <a:ext cx="829338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315"/>
                <a:gridCol w="1125030"/>
                <a:gridCol w="1036673"/>
                <a:gridCol w="1036673"/>
                <a:gridCol w="1036673"/>
                <a:gridCol w="1036673"/>
                <a:gridCol w="1036673"/>
                <a:gridCol w="1036673"/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hrubý zisk za měsíc</a:t>
                      </a:r>
                      <a:endParaRPr lang="cs-CZ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30 000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35 000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40 000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27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vládní návrh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změna č. výdělku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+200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1187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</a:rPr>
                        <a:t>JIM 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změna č. výdělku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+290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+1020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+1140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+1305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+1523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+1740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0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8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26701"/>
          </a:xfrm>
        </p:spPr>
        <p:txBody>
          <a:bodyPr/>
          <a:lstStyle/>
          <a:p>
            <a:r>
              <a:rPr lang="cs-CZ" sz="3600" dirty="0" smtClean="0"/>
              <a:t>Rozpočtované výdaje bez příjmů z EU</a:t>
            </a:r>
            <a:endParaRPr lang="cs-CZ" altLang="cs-CZ" sz="36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09652"/>
            <a:ext cx="7694593" cy="463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6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7E3B70-8FDF-40AB-B34B-184D7A127A3D}" type="slidenum">
              <a:rPr lang="en-US" altLang="cs-CZ"/>
              <a:pPr/>
              <a:t>9</a:t>
            </a:fld>
            <a:endParaRPr lang="en-US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r>
              <a:rPr lang="cs-CZ" dirty="0" smtClean="0"/>
              <a:t>Strukturální deficit</a:t>
            </a: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endParaRPr lang="cs-CZ" alt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5" y="1749053"/>
            <a:ext cx="8104958" cy="496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0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Hg_PPT-presentation_1024x768_v3">
  <a:themeElements>
    <a:clrScheme name="KHg_PPT-presentation_1024x768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Hg_PPT-presentation_1024x768_v3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KHg_PPT-presentation_1024x768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TOP09_sablona-PPT_1024x768_v1</Template>
  <TotalTime>34</TotalTime>
  <Words>372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Symbol</vt:lpstr>
      <vt:lpstr>KHg_PPT-presentation_1024x768_v3</vt:lpstr>
      <vt:lpstr>Daňové návrhy vlády</vt:lpstr>
      <vt:lpstr>Prezentace aplikace PowerPoint</vt:lpstr>
      <vt:lpstr>DPH</vt:lpstr>
      <vt:lpstr>O co přijdou fyzické i právnické osoby, bude-li vládní návrh schválen ? </vt:lpstr>
      <vt:lpstr>Dopady na zaměstnavatele</vt:lpstr>
      <vt:lpstr>Dopady na OSVČ řemeslník s vysokými náklady (95 % příjmu)</vt:lpstr>
      <vt:lpstr>Dopady OSVČ – konkrétní příklad</vt:lpstr>
      <vt:lpstr>Rozpočtované výdaje bez příjmů z EU</vt:lpstr>
      <vt:lpstr>Strukturální deficit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Daňové návrhy vlády</dc:title>
  <dc:creator>Martina Týblová</dc:creator>
  <cp:lastModifiedBy>Martina Týblová</cp:lastModifiedBy>
  <cp:revision>4</cp:revision>
  <cp:lastPrinted>2014-09-04T09:40:09Z</cp:lastPrinted>
  <dcterms:created xsi:type="dcterms:W3CDTF">2014-09-04T07:31:43Z</dcterms:created>
  <dcterms:modified xsi:type="dcterms:W3CDTF">2014-09-04T10:43:41Z</dcterms:modified>
</cp:coreProperties>
</file>