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  <p:sldMasterId id="2147483690" r:id="rId2"/>
  </p:sldMasterIdLst>
  <p:notesMasterIdLst>
    <p:notesMasterId r:id="rId17"/>
  </p:notesMasterIdLst>
  <p:handoutMasterIdLst>
    <p:handoutMasterId r:id="rId18"/>
  </p:handoutMasterIdLst>
  <p:sldIdLst>
    <p:sldId id="256" r:id="rId3"/>
    <p:sldId id="268" r:id="rId4"/>
    <p:sldId id="259" r:id="rId5"/>
    <p:sldId id="260" r:id="rId6"/>
    <p:sldId id="257" r:id="rId7"/>
    <p:sldId id="273" r:id="rId8"/>
    <p:sldId id="266" r:id="rId9"/>
    <p:sldId id="265" r:id="rId10"/>
    <p:sldId id="269" r:id="rId11"/>
    <p:sldId id="267" r:id="rId12"/>
    <p:sldId id="270" r:id="rId13"/>
    <p:sldId id="271" r:id="rId14"/>
    <p:sldId id="272" r:id="rId15"/>
    <p:sldId id="258" r:id="rId16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E6EDF6"/>
    <a:srgbClr val="FFFFFF"/>
    <a:srgbClr val="33CCCC"/>
    <a:srgbClr val="EEECE1"/>
    <a:srgbClr val="3A5C86"/>
    <a:srgbClr val="003399"/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68807" autoAdjust="0"/>
  </p:normalViewPr>
  <p:slideViewPr>
    <p:cSldViewPr>
      <p:cViewPr>
        <p:scale>
          <a:sx n="100" d="100"/>
          <a:sy n="100" d="100"/>
        </p:scale>
        <p:origin x="-294" y="1314"/>
      </p:cViewPr>
      <p:guideLst>
        <p:guide orient="horz" pos="2160"/>
        <p:guide pos="106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3096\AppData\Local\Microsoft\Windows\Temporary%20Internet%20Files\Content.Outlook\FKIZ73J0\V&#253;nosy%2010Y%20vl&#225;dn&#237;ch%20dluhopis&#367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MF10FS02\odbory\Odbor37\tabulky\Pzam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MF10FS02\odbory\Odbor37\tabulky\PNahrad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3140\Documents\Predikce\Pro%20PEM%20&#269;ervenec%202012\Poladn&#237;%20pln&#283;n&#237;%20&#269;erven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13140\Documents\Predikce\Pro%20PEM%20&#269;ervenec%202012\Poladn&#237;%20pln&#283;n&#237;%20&#269;erven%20v.2.xlsx" TargetMode="External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13140\Documents\Predikce\Pro%20PEM%20&#269;ervenec%202012\Poladn&#237;%20pln&#283;n&#237;%20&#269;erven%20v.2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>
        <c:manualLayout>
          <c:layoutTarget val="inner"/>
          <c:xMode val="edge"/>
          <c:yMode val="edge"/>
          <c:x val="9.1610945037114741E-2"/>
          <c:y val="5.4794520547945251E-2"/>
          <c:w val="0.85109567929144858"/>
          <c:h val="0.84597022974867864"/>
        </c:manualLayout>
      </c:layout>
      <c:lineChart>
        <c:grouping val="standard"/>
        <c:ser>
          <c:idx val="0"/>
          <c:order val="0"/>
          <c:tx>
            <c:strRef>
              <c:f>'Spready vůči DE'!$E$7</c:f>
              <c:strCache>
                <c:ptCount val="1"/>
                <c:pt idx="0">
                  <c:v>Řecko</c:v>
                </c:pt>
              </c:strCache>
            </c:strRef>
          </c:tx>
          <c:spPr>
            <a:ln w="38100">
              <a:solidFill>
                <a:srgbClr val="92D050"/>
              </a:solidFill>
              <a:prstDash val="solid"/>
            </a:ln>
          </c:spPr>
          <c:marker>
            <c:symbol val="none"/>
          </c:marker>
          <c:cat>
            <c:numRef>
              <c:f>Sazby!$A$92:$A$145</c:f>
              <c:numCache>
                <c:formatCode>[$-405]mmmm\ yyyy;@</c:formatCode>
                <c:ptCount val="54"/>
                <c:pt idx="0">
                  <c:v>39478</c:v>
                </c:pt>
                <c:pt idx="1">
                  <c:v>39507</c:v>
                </c:pt>
                <c:pt idx="2">
                  <c:v>39538</c:v>
                </c:pt>
                <c:pt idx="3">
                  <c:v>39568</c:v>
                </c:pt>
                <c:pt idx="4">
                  <c:v>39599</c:v>
                </c:pt>
                <c:pt idx="5">
                  <c:v>39629</c:v>
                </c:pt>
                <c:pt idx="6">
                  <c:v>39660</c:v>
                </c:pt>
                <c:pt idx="7">
                  <c:v>39691</c:v>
                </c:pt>
                <c:pt idx="8">
                  <c:v>39721</c:v>
                </c:pt>
                <c:pt idx="9">
                  <c:v>39752</c:v>
                </c:pt>
                <c:pt idx="10">
                  <c:v>39782</c:v>
                </c:pt>
                <c:pt idx="11">
                  <c:v>39813</c:v>
                </c:pt>
                <c:pt idx="12">
                  <c:v>39844</c:v>
                </c:pt>
                <c:pt idx="13">
                  <c:v>39872</c:v>
                </c:pt>
                <c:pt idx="14">
                  <c:v>39903</c:v>
                </c:pt>
                <c:pt idx="15">
                  <c:v>39933</c:v>
                </c:pt>
                <c:pt idx="16">
                  <c:v>39964</c:v>
                </c:pt>
                <c:pt idx="17">
                  <c:v>39994</c:v>
                </c:pt>
                <c:pt idx="18">
                  <c:v>40025</c:v>
                </c:pt>
                <c:pt idx="19">
                  <c:v>40056</c:v>
                </c:pt>
                <c:pt idx="20">
                  <c:v>40086</c:v>
                </c:pt>
                <c:pt idx="21">
                  <c:v>40117</c:v>
                </c:pt>
                <c:pt idx="22">
                  <c:v>40147</c:v>
                </c:pt>
                <c:pt idx="23">
                  <c:v>40178</c:v>
                </c:pt>
                <c:pt idx="24">
                  <c:v>40209</c:v>
                </c:pt>
                <c:pt idx="25">
                  <c:v>40237</c:v>
                </c:pt>
                <c:pt idx="26">
                  <c:v>40268</c:v>
                </c:pt>
                <c:pt idx="27">
                  <c:v>40298</c:v>
                </c:pt>
                <c:pt idx="28">
                  <c:v>40329</c:v>
                </c:pt>
                <c:pt idx="29">
                  <c:v>40359</c:v>
                </c:pt>
                <c:pt idx="30">
                  <c:v>40390</c:v>
                </c:pt>
                <c:pt idx="31">
                  <c:v>40421</c:v>
                </c:pt>
                <c:pt idx="32">
                  <c:v>40451</c:v>
                </c:pt>
                <c:pt idx="33">
                  <c:v>40482</c:v>
                </c:pt>
                <c:pt idx="34">
                  <c:v>40512</c:v>
                </c:pt>
                <c:pt idx="35">
                  <c:v>40543</c:v>
                </c:pt>
                <c:pt idx="36">
                  <c:v>40574</c:v>
                </c:pt>
                <c:pt idx="37">
                  <c:v>40602</c:v>
                </c:pt>
                <c:pt idx="38">
                  <c:v>40633</c:v>
                </c:pt>
                <c:pt idx="39">
                  <c:v>40663</c:v>
                </c:pt>
                <c:pt idx="40">
                  <c:v>40694</c:v>
                </c:pt>
                <c:pt idx="41">
                  <c:v>40724</c:v>
                </c:pt>
                <c:pt idx="42">
                  <c:v>40755</c:v>
                </c:pt>
                <c:pt idx="43">
                  <c:v>40786</c:v>
                </c:pt>
                <c:pt idx="44">
                  <c:v>40816</c:v>
                </c:pt>
                <c:pt idx="45">
                  <c:v>40847</c:v>
                </c:pt>
                <c:pt idx="46">
                  <c:v>40877</c:v>
                </c:pt>
                <c:pt idx="47">
                  <c:v>40908</c:v>
                </c:pt>
                <c:pt idx="48">
                  <c:v>40939</c:v>
                </c:pt>
                <c:pt idx="49">
                  <c:v>40968</c:v>
                </c:pt>
                <c:pt idx="50">
                  <c:v>40999</c:v>
                </c:pt>
                <c:pt idx="51">
                  <c:v>41029</c:v>
                </c:pt>
                <c:pt idx="52">
                  <c:v>41060</c:v>
                </c:pt>
                <c:pt idx="53">
                  <c:v>41090</c:v>
                </c:pt>
              </c:numCache>
            </c:numRef>
          </c:cat>
          <c:val>
            <c:numRef>
              <c:f>Sazby!$E$92:$E$145</c:f>
              <c:numCache>
                <c:formatCode>0.00</c:formatCode>
                <c:ptCount val="54"/>
                <c:pt idx="0">
                  <c:v>4.4000000000000004</c:v>
                </c:pt>
                <c:pt idx="1">
                  <c:v>4.3599999999999985</c:v>
                </c:pt>
                <c:pt idx="2">
                  <c:v>4.42</c:v>
                </c:pt>
                <c:pt idx="3">
                  <c:v>4.54</c:v>
                </c:pt>
                <c:pt idx="4">
                  <c:v>4.74</c:v>
                </c:pt>
                <c:pt idx="5">
                  <c:v>5.17</c:v>
                </c:pt>
                <c:pt idx="6">
                  <c:v>5.1499999999999995</c:v>
                </c:pt>
                <c:pt idx="7">
                  <c:v>4.87</c:v>
                </c:pt>
                <c:pt idx="8">
                  <c:v>4.88</c:v>
                </c:pt>
                <c:pt idx="9">
                  <c:v>4.9300000000000015</c:v>
                </c:pt>
                <c:pt idx="10">
                  <c:v>5.09</c:v>
                </c:pt>
                <c:pt idx="11">
                  <c:v>5.08</c:v>
                </c:pt>
                <c:pt idx="12" formatCode="General">
                  <c:v>5.6</c:v>
                </c:pt>
                <c:pt idx="13">
                  <c:v>5.7</c:v>
                </c:pt>
                <c:pt idx="14">
                  <c:v>5.87</c:v>
                </c:pt>
                <c:pt idx="15">
                  <c:v>5.5</c:v>
                </c:pt>
                <c:pt idx="16">
                  <c:v>5.22</c:v>
                </c:pt>
                <c:pt idx="17">
                  <c:v>5.33</c:v>
                </c:pt>
                <c:pt idx="18">
                  <c:v>4.8899999999999997</c:v>
                </c:pt>
                <c:pt idx="19">
                  <c:v>4.5199999999999996</c:v>
                </c:pt>
                <c:pt idx="20">
                  <c:v>4.5599999999999996</c:v>
                </c:pt>
                <c:pt idx="21">
                  <c:v>4.57</c:v>
                </c:pt>
                <c:pt idx="22">
                  <c:v>4.84</c:v>
                </c:pt>
                <c:pt idx="23">
                  <c:v>5.49</c:v>
                </c:pt>
                <c:pt idx="24">
                  <c:v>6.02</c:v>
                </c:pt>
                <c:pt idx="25">
                  <c:v>6.46</c:v>
                </c:pt>
                <c:pt idx="26">
                  <c:v>6.24</c:v>
                </c:pt>
                <c:pt idx="27">
                  <c:v>7.83</c:v>
                </c:pt>
                <c:pt idx="28">
                  <c:v>7.9700000000000015</c:v>
                </c:pt>
                <c:pt idx="29">
                  <c:v>9.1</c:v>
                </c:pt>
                <c:pt idx="30">
                  <c:v>10.34</c:v>
                </c:pt>
                <c:pt idx="31">
                  <c:v>10.7</c:v>
                </c:pt>
                <c:pt idx="32">
                  <c:v>11.34</c:v>
                </c:pt>
                <c:pt idx="33">
                  <c:v>9.57</c:v>
                </c:pt>
                <c:pt idx="34">
                  <c:v>11.52</c:v>
                </c:pt>
                <c:pt idx="35">
                  <c:v>12.01</c:v>
                </c:pt>
                <c:pt idx="36">
                  <c:v>11.73</c:v>
                </c:pt>
                <c:pt idx="37">
                  <c:v>11.4</c:v>
                </c:pt>
                <c:pt idx="38">
                  <c:v>12.44</c:v>
                </c:pt>
                <c:pt idx="39">
                  <c:v>13.860000000000003</c:v>
                </c:pt>
                <c:pt idx="40">
                  <c:v>15.94</c:v>
                </c:pt>
                <c:pt idx="41">
                  <c:v>16.690000000000001</c:v>
                </c:pt>
                <c:pt idx="42">
                  <c:v>16.149999999999999</c:v>
                </c:pt>
                <c:pt idx="43">
                  <c:v>15.9</c:v>
                </c:pt>
                <c:pt idx="44">
                  <c:v>17.779999999999994</c:v>
                </c:pt>
                <c:pt idx="45">
                  <c:v>18.04</c:v>
                </c:pt>
                <c:pt idx="46">
                  <c:v>17.920000000000002</c:v>
                </c:pt>
                <c:pt idx="47">
                  <c:v>21.14</c:v>
                </c:pt>
                <c:pt idx="48">
                  <c:v>25.91</c:v>
                </c:pt>
                <c:pt idx="49">
                  <c:v>29.24</c:v>
                </c:pt>
                <c:pt idx="50">
                  <c:v>19.07</c:v>
                </c:pt>
                <c:pt idx="51">
                  <c:v>21.479999999999993</c:v>
                </c:pt>
                <c:pt idx="52">
                  <c:v>26.9</c:v>
                </c:pt>
                <c:pt idx="53">
                  <c:v>27.82</c:v>
                </c:pt>
              </c:numCache>
            </c:numRef>
          </c:val>
        </c:ser>
        <c:ser>
          <c:idx val="3"/>
          <c:order val="1"/>
          <c:tx>
            <c:strRef>
              <c:f>'Spready vůči DE'!$N$7</c:f>
              <c:strCache>
                <c:ptCount val="1"/>
                <c:pt idx="0">
                  <c:v>Portugalsko</c:v>
                </c:pt>
              </c:strCache>
            </c:strRef>
          </c:tx>
          <c:spPr>
            <a:ln w="38100" cmpd="sng">
              <a:solidFill>
                <a:srgbClr val="00B0F0"/>
              </a:solidFill>
              <a:prstDash val="solid"/>
            </a:ln>
          </c:spPr>
          <c:marker>
            <c:symbol val="none"/>
          </c:marker>
          <c:cat>
            <c:numRef>
              <c:f>Sazby!$A$92:$A$145</c:f>
              <c:numCache>
                <c:formatCode>[$-405]mmmm\ yyyy;@</c:formatCode>
                <c:ptCount val="54"/>
                <c:pt idx="0">
                  <c:v>39478</c:v>
                </c:pt>
                <c:pt idx="1">
                  <c:v>39507</c:v>
                </c:pt>
                <c:pt idx="2">
                  <c:v>39538</c:v>
                </c:pt>
                <c:pt idx="3">
                  <c:v>39568</c:v>
                </c:pt>
                <c:pt idx="4">
                  <c:v>39599</c:v>
                </c:pt>
                <c:pt idx="5">
                  <c:v>39629</c:v>
                </c:pt>
                <c:pt idx="6">
                  <c:v>39660</c:v>
                </c:pt>
                <c:pt idx="7">
                  <c:v>39691</c:v>
                </c:pt>
                <c:pt idx="8">
                  <c:v>39721</c:v>
                </c:pt>
                <c:pt idx="9">
                  <c:v>39752</c:v>
                </c:pt>
                <c:pt idx="10">
                  <c:v>39782</c:v>
                </c:pt>
                <c:pt idx="11">
                  <c:v>39813</c:v>
                </c:pt>
                <c:pt idx="12">
                  <c:v>39844</c:v>
                </c:pt>
                <c:pt idx="13">
                  <c:v>39872</c:v>
                </c:pt>
                <c:pt idx="14">
                  <c:v>39903</c:v>
                </c:pt>
                <c:pt idx="15">
                  <c:v>39933</c:v>
                </c:pt>
                <c:pt idx="16">
                  <c:v>39964</c:v>
                </c:pt>
                <c:pt idx="17">
                  <c:v>39994</c:v>
                </c:pt>
                <c:pt idx="18">
                  <c:v>40025</c:v>
                </c:pt>
                <c:pt idx="19">
                  <c:v>40056</c:v>
                </c:pt>
                <c:pt idx="20">
                  <c:v>40086</c:v>
                </c:pt>
                <c:pt idx="21">
                  <c:v>40117</c:v>
                </c:pt>
                <c:pt idx="22">
                  <c:v>40147</c:v>
                </c:pt>
                <c:pt idx="23">
                  <c:v>40178</c:v>
                </c:pt>
                <c:pt idx="24">
                  <c:v>40209</c:v>
                </c:pt>
                <c:pt idx="25">
                  <c:v>40237</c:v>
                </c:pt>
                <c:pt idx="26">
                  <c:v>40268</c:v>
                </c:pt>
                <c:pt idx="27">
                  <c:v>40298</c:v>
                </c:pt>
                <c:pt idx="28">
                  <c:v>40329</c:v>
                </c:pt>
                <c:pt idx="29">
                  <c:v>40359</c:v>
                </c:pt>
                <c:pt idx="30">
                  <c:v>40390</c:v>
                </c:pt>
                <c:pt idx="31">
                  <c:v>40421</c:v>
                </c:pt>
                <c:pt idx="32">
                  <c:v>40451</c:v>
                </c:pt>
                <c:pt idx="33">
                  <c:v>40482</c:v>
                </c:pt>
                <c:pt idx="34">
                  <c:v>40512</c:v>
                </c:pt>
                <c:pt idx="35">
                  <c:v>40543</c:v>
                </c:pt>
                <c:pt idx="36">
                  <c:v>40574</c:v>
                </c:pt>
                <c:pt idx="37">
                  <c:v>40602</c:v>
                </c:pt>
                <c:pt idx="38">
                  <c:v>40633</c:v>
                </c:pt>
                <c:pt idx="39">
                  <c:v>40663</c:v>
                </c:pt>
                <c:pt idx="40">
                  <c:v>40694</c:v>
                </c:pt>
                <c:pt idx="41">
                  <c:v>40724</c:v>
                </c:pt>
                <c:pt idx="42">
                  <c:v>40755</c:v>
                </c:pt>
                <c:pt idx="43">
                  <c:v>40786</c:v>
                </c:pt>
                <c:pt idx="44">
                  <c:v>40816</c:v>
                </c:pt>
                <c:pt idx="45">
                  <c:v>40847</c:v>
                </c:pt>
                <c:pt idx="46">
                  <c:v>40877</c:v>
                </c:pt>
                <c:pt idx="47">
                  <c:v>40908</c:v>
                </c:pt>
                <c:pt idx="48">
                  <c:v>40939</c:v>
                </c:pt>
                <c:pt idx="49">
                  <c:v>40968</c:v>
                </c:pt>
                <c:pt idx="50">
                  <c:v>40999</c:v>
                </c:pt>
                <c:pt idx="51">
                  <c:v>41029</c:v>
                </c:pt>
                <c:pt idx="52">
                  <c:v>41060</c:v>
                </c:pt>
                <c:pt idx="53">
                  <c:v>41090</c:v>
                </c:pt>
              </c:numCache>
            </c:numRef>
          </c:cat>
          <c:val>
            <c:numRef>
              <c:f>Sazby!$N$92:$N$145</c:f>
              <c:numCache>
                <c:formatCode>0.00</c:formatCode>
                <c:ptCount val="54"/>
                <c:pt idx="0">
                  <c:v>4.3099999999999996</c:v>
                </c:pt>
                <c:pt idx="1">
                  <c:v>4.2699999999999996</c:v>
                </c:pt>
                <c:pt idx="2">
                  <c:v>4.3599999999999985</c:v>
                </c:pt>
                <c:pt idx="3">
                  <c:v>4.5199999999999996</c:v>
                </c:pt>
                <c:pt idx="4">
                  <c:v>4.5999999999999996</c:v>
                </c:pt>
                <c:pt idx="5">
                  <c:v>4.96</c:v>
                </c:pt>
                <c:pt idx="6">
                  <c:v>4.95</c:v>
                </c:pt>
                <c:pt idx="7">
                  <c:v>4.6899999999999995</c:v>
                </c:pt>
                <c:pt idx="8">
                  <c:v>4.6599999999999984</c:v>
                </c:pt>
                <c:pt idx="9">
                  <c:v>4.5599999999999996</c:v>
                </c:pt>
                <c:pt idx="10">
                  <c:v>4.3499999999999996</c:v>
                </c:pt>
                <c:pt idx="11">
                  <c:v>4</c:v>
                </c:pt>
                <c:pt idx="12" formatCode="General">
                  <c:v>4.3199999999999985</c:v>
                </c:pt>
                <c:pt idx="13">
                  <c:v>4.5199999999999996</c:v>
                </c:pt>
                <c:pt idx="14">
                  <c:v>4.68</c:v>
                </c:pt>
                <c:pt idx="15">
                  <c:v>4.53</c:v>
                </c:pt>
                <c:pt idx="16">
                  <c:v>4.29</c:v>
                </c:pt>
                <c:pt idx="17">
                  <c:v>4.5</c:v>
                </c:pt>
                <c:pt idx="18">
                  <c:v>4.25</c:v>
                </c:pt>
                <c:pt idx="19">
                  <c:v>3.9499999999999997</c:v>
                </c:pt>
                <c:pt idx="20">
                  <c:v>3.94</c:v>
                </c:pt>
                <c:pt idx="21">
                  <c:v>3.8499999999999992</c:v>
                </c:pt>
                <c:pt idx="22">
                  <c:v>3.8</c:v>
                </c:pt>
                <c:pt idx="23">
                  <c:v>3.9099999999999997</c:v>
                </c:pt>
                <c:pt idx="24">
                  <c:v>4.17</c:v>
                </c:pt>
                <c:pt idx="25">
                  <c:v>4.5599999999999996</c:v>
                </c:pt>
                <c:pt idx="26">
                  <c:v>4.3099999999999996</c:v>
                </c:pt>
                <c:pt idx="27">
                  <c:v>4.78</c:v>
                </c:pt>
                <c:pt idx="28">
                  <c:v>5.0199999999999996</c:v>
                </c:pt>
                <c:pt idx="29">
                  <c:v>5.54</c:v>
                </c:pt>
                <c:pt idx="30">
                  <c:v>5.49</c:v>
                </c:pt>
                <c:pt idx="31">
                  <c:v>5.31</c:v>
                </c:pt>
                <c:pt idx="32">
                  <c:v>6.08</c:v>
                </c:pt>
                <c:pt idx="33">
                  <c:v>6.05</c:v>
                </c:pt>
                <c:pt idx="34">
                  <c:v>6.91</c:v>
                </c:pt>
                <c:pt idx="35">
                  <c:v>6.53</c:v>
                </c:pt>
                <c:pt idx="36">
                  <c:v>6.95</c:v>
                </c:pt>
                <c:pt idx="37">
                  <c:v>7.34</c:v>
                </c:pt>
                <c:pt idx="38">
                  <c:v>7.8</c:v>
                </c:pt>
                <c:pt idx="39">
                  <c:v>9.19</c:v>
                </c:pt>
                <c:pt idx="40">
                  <c:v>9.6300000000000008</c:v>
                </c:pt>
                <c:pt idx="41">
                  <c:v>10.870000000000003</c:v>
                </c:pt>
                <c:pt idx="42">
                  <c:v>12.15</c:v>
                </c:pt>
                <c:pt idx="43">
                  <c:v>10.93</c:v>
                </c:pt>
                <c:pt idx="44">
                  <c:v>11.34</c:v>
                </c:pt>
                <c:pt idx="45">
                  <c:v>11.72</c:v>
                </c:pt>
                <c:pt idx="46">
                  <c:v>11.89</c:v>
                </c:pt>
                <c:pt idx="47">
                  <c:v>13.08</c:v>
                </c:pt>
                <c:pt idx="48">
                  <c:v>13.850000000000003</c:v>
                </c:pt>
                <c:pt idx="49">
                  <c:v>12.81</c:v>
                </c:pt>
                <c:pt idx="50">
                  <c:v>13.01</c:v>
                </c:pt>
                <c:pt idx="51">
                  <c:v>12.01</c:v>
                </c:pt>
                <c:pt idx="52">
                  <c:v>11.59</c:v>
                </c:pt>
                <c:pt idx="53">
                  <c:v>10.56</c:v>
                </c:pt>
              </c:numCache>
            </c:numRef>
          </c:val>
        </c:ser>
        <c:ser>
          <c:idx val="1"/>
          <c:order val="2"/>
          <c:tx>
            <c:strRef>
              <c:f>'Spready vůči DE'!$F$7</c:f>
              <c:strCache>
                <c:ptCount val="1"/>
                <c:pt idx="0">
                  <c:v>Španělsko</c:v>
                </c:pt>
              </c:strCache>
            </c:strRef>
          </c:tx>
          <c:spPr>
            <a:ln w="38100">
              <a:solidFill>
                <a:srgbClr val="FFCC00"/>
              </a:solidFill>
              <a:prstDash val="solid"/>
            </a:ln>
          </c:spPr>
          <c:marker>
            <c:symbol val="none"/>
          </c:marker>
          <c:cat>
            <c:numRef>
              <c:f>Sazby!$A$92:$A$145</c:f>
              <c:numCache>
                <c:formatCode>[$-405]mmmm\ yyyy;@</c:formatCode>
                <c:ptCount val="54"/>
                <c:pt idx="0">
                  <c:v>39478</c:v>
                </c:pt>
                <c:pt idx="1">
                  <c:v>39507</c:v>
                </c:pt>
                <c:pt idx="2">
                  <c:v>39538</c:v>
                </c:pt>
                <c:pt idx="3">
                  <c:v>39568</c:v>
                </c:pt>
                <c:pt idx="4">
                  <c:v>39599</c:v>
                </c:pt>
                <c:pt idx="5">
                  <c:v>39629</c:v>
                </c:pt>
                <c:pt idx="6">
                  <c:v>39660</c:v>
                </c:pt>
                <c:pt idx="7">
                  <c:v>39691</c:v>
                </c:pt>
                <c:pt idx="8">
                  <c:v>39721</c:v>
                </c:pt>
                <c:pt idx="9">
                  <c:v>39752</c:v>
                </c:pt>
                <c:pt idx="10">
                  <c:v>39782</c:v>
                </c:pt>
                <c:pt idx="11">
                  <c:v>39813</c:v>
                </c:pt>
                <c:pt idx="12">
                  <c:v>39844</c:v>
                </c:pt>
                <c:pt idx="13">
                  <c:v>39872</c:v>
                </c:pt>
                <c:pt idx="14">
                  <c:v>39903</c:v>
                </c:pt>
                <c:pt idx="15">
                  <c:v>39933</c:v>
                </c:pt>
                <c:pt idx="16">
                  <c:v>39964</c:v>
                </c:pt>
                <c:pt idx="17">
                  <c:v>39994</c:v>
                </c:pt>
                <c:pt idx="18">
                  <c:v>40025</c:v>
                </c:pt>
                <c:pt idx="19">
                  <c:v>40056</c:v>
                </c:pt>
                <c:pt idx="20">
                  <c:v>40086</c:v>
                </c:pt>
                <c:pt idx="21">
                  <c:v>40117</c:v>
                </c:pt>
                <c:pt idx="22">
                  <c:v>40147</c:v>
                </c:pt>
                <c:pt idx="23">
                  <c:v>40178</c:v>
                </c:pt>
                <c:pt idx="24">
                  <c:v>40209</c:v>
                </c:pt>
                <c:pt idx="25">
                  <c:v>40237</c:v>
                </c:pt>
                <c:pt idx="26">
                  <c:v>40268</c:v>
                </c:pt>
                <c:pt idx="27">
                  <c:v>40298</c:v>
                </c:pt>
                <c:pt idx="28">
                  <c:v>40329</c:v>
                </c:pt>
                <c:pt idx="29">
                  <c:v>40359</c:v>
                </c:pt>
                <c:pt idx="30">
                  <c:v>40390</c:v>
                </c:pt>
                <c:pt idx="31">
                  <c:v>40421</c:v>
                </c:pt>
                <c:pt idx="32">
                  <c:v>40451</c:v>
                </c:pt>
                <c:pt idx="33">
                  <c:v>40482</c:v>
                </c:pt>
                <c:pt idx="34">
                  <c:v>40512</c:v>
                </c:pt>
                <c:pt idx="35">
                  <c:v>40543</c:v>
                </c:pt>
                <c:pt idx="36">
                  <c:v>40574</c:v>
                </c:pt>
                <c:pt idx="37">
                  <c:v>40602</c:v>
                </c:pt>
                <c:pt idx="38">
                  <c:v>40633</c:v>
                </c:pt>
                <c:pt idx="39">
                  <c:v>40663</c:v>
                </c:pt>
                <c:pt idx="40">
                  <c:v>40694</c:v>
                </c:pt>
                <c:pt idx="41">
                  <c:v>40724</c:v>
                </c:pt>
                <c:pt idx="42">
                  <c:v>40755</c:v>
                </c:pt>
                <c:pt idx="43">
                  <c:v>40786</c:v>
                </c:pt>
                <c:pt idx="44">
                  <c:v>40816</c:v>
                </c:pt>
                <c:pt idx="45">
                  <c:v>40847</c:v>
                </c:pt>
                <c:pt idx="46">
                  <c:v>40877</c:v>
                </c:pt>
                <c:pt idx="47">
                  <c:v>40908</c:v>
                </c:pt>
                <c:pt idx="48">
                  <c:v>40939</c:v>
                </c:pt>
                <c:pt idx="49">
                  <c:v>40968</c:v>
                </c:pt>
                <c:pt idx="50">
                  <c:v>40999</c:v>
                </c:pt>
                <c:pt idx="51">
                  <c:v>41029</c:v>
                </c:pt>
                <c:pt idx="52">
                  <c:v>41060</c:v>
                </c:pt>
                <c:pt idx="53">
                  <c:v>41090</c:v>
                </c:pt>
              </c:numCache>
            </c:numRef>
          </c:cat>
          <c:val>
            <c:numRef>
              <c:f>Sazby!$F$92:$F$145</c:f>
              <c:numCache>
                <c:formatCode>0.00</c:formatCode>
                <c:ptCount val="54"/>
                <c:pt idx="0">
                  <c:v>4.18</c:v>
                </c:pt>
                <c:pt idx="1">
                  <c:v>4.1499999999999995</c:v>
                </c:pt>
                <c:pt idx="2">
                  <c:v>4.1199999999999983</c:v>
                </c:pt>
                <c:pt idx="3">
                  <c:v>4.3199999999999985</c:v>
                </c:pt>
                <c:pt idx="4">
                  <c:v>4.4300000000000015</c:v>
                </c:pt>
                <c:pt idx="5">
                  <c:v>4.79</c:v>
                </c:pt>
                <c:pt idx="6">
                  <c:v>4.8</c:v>
                </c:pt>
                <c:pt idx="7">
                  <c:v>4.5599999999999996</c:v>
                </c:pt>
                <c:pt idx="8">
                  <c:v>4.57</c:v>
                </c:pt>
                <c:pt idx="9">
                  <c:v>4.4700000000000015</c:v>
                </c:pt>
                <c:pt idx="10">
                  <c:v>4.1499999999999995</c:v>
                </c:pt>
                <c:pt idx="11">
                  <c:v>3.86</c:v>
                </c:pt>
                <c:pt idx="12" formatCode="General">
                  <c:v>4.1499999999999995</c:v>
                </c:pt>
                <c:pt idx="13">
                  <c:v>4.2300000000000004</c:v>
                </c:pt>
                <c:pt idx="14">
                  <c:v>4.0599999999999996</c:v>
                </c:pt>
                <c:pt idx="15">
                  <c:v>4.01</c:v>
                </c:pt>
                <c:pt idx="16">
                  <c:v>4.0599999999999996</c:v>
                </c:pt>
                <c:pt idx="17">
                  <c:v>4.25</c:v>
                </c:pt>
                <c:pt idx="18">
                  <c:v>4.01</c:v>
                </c:pt>
                <c:pt idx="19">
                  <c:v>3.79</c:v>
                </c:pt>
                <c:pt idx="20">
                  <c:v>3.8099999999999992</c:v>
                </c:pt>
                <c:pt idx="21">
                  <c:v>3.7800000000000002</c:v>
                </c:pt>
                <c:pt idx="22">
                  <c:v>3.79</c:v>
                </c:pt>
                <c:pt idx="23">
                  <c:v>3.8099999999999992</c:v>
                </c:pt>
                <c:pt idx="24">
                  <c:v>3.9899999999999998</c:v>
                </c:pt>
                <c:pt idx="25">
                  <c:v>3.98</c:v>
                </c:pt>
                <c:pt idx="26">
                  <c:v>3.8299999999999992</c:v>
                </c:pt>
                <c:pt idx="27">
                  <c:v>3.9</c:v>
                </c:pt>
                <c:pt idx="28">
                  <c:v>4.08</c:v>
                </c:pt>
                <c:pt idx="29">
                  <c:v>4.5599999999999996</c:v>
                </c:pt>
                <c:pt idx="30">
                  <c:v>4.4300000000000015</c:v>
                </c:pt>
                <c:pt idx="31">
                  <c:v>4.04</c:v>
                </c:pt>
                <c:pt idx="32">
                  <c:v>4.09</c:v>
                </c:pt>
                <c:pt idx="33">
                  <c:v>4.04</c:v>
                </c:pt>
                <c:pt idx="34">
                  <c:v>4.6899999999999995</c:v>
                </c:pt>
                <c:pt idx="35">
                  <c:v>5.38</c:v>
                </c:pt>
                <c:pt idx="36">
                  <c:v>5.38</c:v>
                </c:pt>
                <c:pt idx="37">
                  <c:v>5.26</c:v>
                </c:pt>
                <c:pt idx="38">
                  <c:v>5.25</c:v>
                </c:pt>
                <c:pt idx="39">
                  <c:v>5.33</c:v>
                </c:pt>
                <c:pt idx="40">
                  <c:v>5.3199999999999985</c:v>
                </c:pt>
                <c:pt idx="41">
                  <c:v>5.48</c:v>
                </c:pt>
                <c:pt idx="42">
                  <c:v>5.83</c:v>
                </c:pt>
                <c:pt idx="43">
                  <c:v>5.25</c:v>
                </c:pt>
                <c:pt idx="44">
                  <c:v>5.2</c:v>
                </c:pt>
                <c:pt idx="45">
                  <c:v>5.26</c:v>
                </c:pt>
                <c:pt idx="46">
                  <c:v>6.2</c:v>
                </c:pt>
                <c:pt idx="47">
                  <c:v>5.53</c:v>
                </c:pt>
                <c:pt idx="48">
                  <c:v>5.41</c:v>
                </c:pt>
                <c:pt idx="49">
                  <c:v>5.1099999999999985</c:v>
                </c:pt>
                <c:pt idx="50">
                  <c:v>5.17</c:v>
                </c:pt>
                <c:pt idx="51">
                  <c:v>5.79</c:v>
                </c:pt>
                <c:pt idx="52">
                  <c:v>6.13</c:v>
                </c:pt>
                <c:pt idx="53">
                  <c:v>6.59</c:v>
                </c:pt>
              </c:numCache>
            </c:numRef>
          </c:val>
        </c:ser>
        <c:ser>
          <c:idx val="2"/>
          <c:order val="3"/>
          <c:tx>
            <c:strRef>
              <c:f>'Spready vůči DE'!$S$7</c:f>
              <c:strCache>
                <c:ptCount val="1"/>
                <c:pt idx="0">
                  <c:v>ČR</c:v>
                </c:pt>
              </c:strCache>
            </c:strRef>
          </c:tx>
          <c:spPr>
            <a:ln w="38100">
              <a:solidFill>
                <a:schemeClr val="tx1"/>
              </a:solidFill>
              <a:prstDash val="solid"/>
            </a:ln>
          </c:spPr>
          <c:marker>
            <c:symbol val="none"/>
          </c:marker>
          <c:cat>
            <c:numRef>
              <c:f>Sazby!$A$92:$A$145</c:f>
              <c:numCache>
                <c:formatCode>[$-405]mmmm\ yyyy;@</c:formatCode>
                <c:ptCount val="54"/>
                <c:pt idx="0">
                  <c:v>39478</c:v>
                </c:pt>
                <c:pt idx="1">
                  <c:v>39507</c:v>
                </c:pt>
                <c:pt idx="2">
                  <c:v>39538</c:v>
                </c:pt>
                <c:pt idx="3">
                  <c:v>39568</c:v>
                </c:pt>
                <c:pt idx="4">
                  <c:v>39599</c:v>
                </c:pt>
                <c:pt idx="5">
                  <c:v>39629</c:v>
                </c:pt>
                <c:pt idx="6">
                  <c:v>39660</c:v>
                </c:pt>
                <c:pt idx="7">
                  <c:v>39691</c:v>
                </c:pt>
                <c:pt idx="8">
                  <c:v>39721</c:v>
                </c:pt>
                <c:pt idx="9">
                  <c:v>39752</c:v>
                </c:pt>
                <c:pt idx="10">
                  <c:v>39782</c:v>
                </c:pt>
                <c:pt idx="11">
                  <c:v>39813</c:v>
                </c:pt>
                <c:pt idx="12">
                  <c:v>39844</c:v>
                </c:pt>
                <c:pt idx="13">
                  <c:v>39872</c:v>
                </c:pt>
                <c:pt idx="14">
                  <c:v>39903</c:v>
                </c:pt>
                <c:pt idx="15">
                  <c:v>39933</c:v>
                </c:pt>
                <c:pt idx="16">
                  <c:v>39964</c:v>
                </c:pt>
                <c:pt idx="17">
                  <c:v>39994</c:v>
                </c:pt>
                <c:pt idx="18">
                  <c:v>40025</c:v>
                </c:pt>
                <c:pt idx="19">
                  <c:v>40056</c:v>
                </c:pt>
                <c:pt idx="20">
                  <c:v>40086</c:v>
                </c:pt>
                <c:pt idx="21">
                  <c:v>40117</c:v>
                </c:pt>
                <c:pt idx="22">
                  <c:v>40147</c:v>
                </c:pt>
                <c:pt idx="23">
                  <c:v>40178</c:v>
                </c:pt>
                <c:pt idx="24">
                  <c:v>40209</c:v>
                </c:pt>
                <c:pt idx="25">
                  <c:v>40237</c:v>
                </c:pt>
                <c:pt idx="26">
                  <c:v>40268</c:v>
                </c:pt>
                <c:pt idx="27">
                  <c:v>40298</c:v>
                </c:pt>
                <c:pt idx="28">
                  <c:v>40329</c:v>
                </c:pt>
                <c:pt idx="29">
                  <c:v>40359</c:v>
                </c:pt>
                <c:pt idx="30">
                  <c:v>40390</c:v>
                </c:pt>
                <c:pt idx="31">
                  <c:v>40421</c:v>
                </c:pt>
                <c:pt idx="32">
                  <c:v>40451</c:v>
                </c:pt>
                <c:pt idx="33">
                  <c:v>40482</c:v>
                </c:pt>
                <c:pt idx="34">
                  <c:v>40512</c:v>
                </c:pt>
                <c:pt idx="35">
                  <c:v>40543</c:v>
                </c:pt>
                <c:pt idx="36">
                  <c:v>40574</c:v>
                </c:pt>
                <c:pt idx="37">
                  <c:v>40602</c:v>
                </c:pt>
                <c:pt idx="38">
                  <c:v>40633</c:v>
                </c:pt>
                <c:pt idx="39">
                  <c:v>40663</c:v>
                </c:pt>
                <c:pt idx="40">
                  <c:v>40694</c:v>
                </c:pt>
                <c:pt idx="41">
                  <c:v>40724</c:v>
                </c:pt>
                <c:pt idx="42">
                  <c:v>40755</c:v>
                </c:pt>
                <c:pt idx="43">
                  <c:v>40786</c:v>
                </c:pt>
                <c:pt idx="44">
                  <c:v>40816</c:v>
                </c:pt>
                <c:pt idx="45">
                  <c:v>40847</c:v>
                </c:pt>
                <c:pt idx="46">
                  <c:v>40877</c:v>
                </c:pt>
                <c:pt idx="47">
                  <c:v>40908</c:v>
                </c:pt>
                <c:pt idx="48">
                  <c:v>40939</c:v>
                </c:pt>
                <c:pt idx="49">
                  <c:v>40968</c:v>
                </c:pt>
                <c:pt idx="50">
                  <c:v>40999</c:v>
                </c:pt>
                <c:pt idx="51">
                  <c:v>41029</c:v>
                </c:pt>
                <c:pt idx="52">
                  <c:v>41060</c:v>
                </c:pt>
                <c:pt idx="53">
                  <c:v>41090</c:v>
                </c:pt>
              </c:numCache>
            </c:numRef>
          </c:cat>
          <c:val>
            <c:numRef>
              <c:f>Sazby!$S$92:$S$145</c:f>
              <c:numCache>
                <c:formatCode>0.00</c:formatCode>
                <c:ptCount val="54"/>
                <c:pt idx="0">
                  <c:v>4.5599999999999996</c:v>
                </c:pt>
                <c:pt idx="1">
                  <c:v>4.53</c:v>
                </c:pt>
                <c:pt idx="2">
                  <c:v>4.68</c:v>
                </c:pt>
                <c:pt idx="3">
                  <c:v>4.72</c:v>
                </c:pt>
                <c:pt idx="4">
                  <c:v>4.84</c:v>
                </c:pt>
                <c:pt idx="5">
                  <c:v>5.13</c:v>
                </c:pt>
                <c:pt idx="6">
                  <c:v>4.9000000000000004</c:v>
                </c:pt>
                <c:pt idx="7">
                  <c:v>4.4700000000000015</c:v>
                </c:pt>
                <c:pt idx="8">
                  <c:v>4.42</c:v>
                </c:pt>
                <c:pt idx="9">
                  <c:v>4.53</c:v>
                </c:pt>
                <c:pt idx="10">
                  <c:v>4.5199999999999996</c:v>
                </c:pt>
                <c:pt idx="11">
                  <c:v>4.3</c:v>
                </c:pt>
                <c:pt idx="12" formatCode="General">
                  <c:v>4.21</c:v>
                </c:pt>
                <c:pt idx="13">
                  <c:v>4.74</c:v>
                </c:pt>
                <c:pt idx="14">
                  <c:v>5.1599999999999984</c:v>
                </c:pt>
                <c:pt idx="15">
                  <c:v>5.25</c:v>
                </c:pt>
                <c:pt idx="16">
                  <c:v>5.0599999999999996</c:v>
                </c:pt>
                <c:pt idx="17">
                  <c:v>5.45</c:v>
                </c:pt>
                <c:pt idx="18">
                  <c:v>5.41</c:v>
                </c:pt>
                <c:pt idx="19">
                  <c:v>5.09</c:v>
                </c:pt>
                <c:pt idx="20">
                  <c:v>5.01</c:v>
                </c:pt>
                <c:pt idx="21">
                  <c:v>4.5</c:v>
                </c:pt>
                <c:pt idx="22">
                  <c:v>4.1899999999999995</c:v>
                </c:pt>
                <c:pt idx="23">
                  <c:v>3.98</c:v>
                </c:pt>
                <c:pt idx="24">
                  <c:v>4.28</c:v>
                </c:pt>
                <c:pt idx="25">
                  <c:v>4.33</c:v>
                </c:pt>
                <c:pt idx="26">
                  <c:v>4.0199999999999996</c:v>
                </c:pt>
                <c:pt idx="27">
                  <c:v>3.84</c:v>
                </c:pt>
                <c:pt idx="28">
                  <c:v>4.0999999999999996</c:v>
                </c:pt>
                <c:pt idx="29">
                  <c:v>4.26</c:v>
                </c:pt>
                <c:pt idx="30">
                  <c:v>3.9699999999999998</c:v>
                </c:pt>
                <c:pt idx="31">
                  <c:v>3.56</c:v>
                </c:pt>
                <c:pt idx="32">
                  <c:v>3.34</c:v>
                </c:pt>
                <c:pt idx="33">
                  <c:v>3.4299999999999997</c:v>
                </c:pt>
                <c:pt idx="34">
                  <c:v>3.59</c:v>
                </c:pt>
                <c:pt idx="35">
                  <c:v>3.8899999999999997</c:v>
                </c:pt>
                <c:pt idx="36">
                  <c:v>3.98</c:v>
                </c:pt>
                <c:pt idx="37">
                  <c:v>4.05</c:v>
                </c:pt>
                <c:pt idx="38">
                  <c:v>4.05</c:v>
                </c:pt>
                <c:pt idx="39">
                  <c:v>4.05</c:v>
                </c:pt>
                <c:pt idx="40">
                  <c:v>3.8899999999999997</c:v>
                </c:pt>
                <c:pt idx="41">
                  <c:v>3.77</c:v>
                </c:pt>
                <c:pt idx="42">
                  <c:v>3.79</c:v>
                </c:pt>
                <c:pt idx="43">
                  <c:v>3.4</c:v>
                </c:pt>
                <c:pt idx="44">
                  <c:v>3</c:v>
                </c:pt>
                <c:pt idx="45">
                  <c:v>3.14</c:v>
                </c:pt>
                <c:pt idx="46">
                  <c:v>3.67</c:v>
                </c:pt>
                <c:pt idx="47">
                  <c:v>3.7</c:v>
                </c:pt>
                <c:pt idx="48">
                  <c:v>3.3899999999999997</c:v>
                </c:pt>
                <c:pt idx="49">
                  <c:v>3.12</c:v>
                </c:pt>
                <c:pt idx="50">
                  <c:v>3.51</c:v>
                </c:pt>
                <c:pt idx="51">
                  <c:v>3.51</c:v>
                </c:pt>
                <c:pt idx="52">
                  <c:v>3.3099999999999992</c:v>
                </c:pt>
                <c:pt idx="53">
                  <c:v>3.11</c:v>
                </c:pt>
              </c:numCache>
            </c:numRef>
          </c:val>
        </c:ser>
        <c:ser>
          <c:idx val="4"/>
          <c:order val="4"/>
          <c:tx>
            <c:strRef>
              <c:f>'Spready vůči DE'!$C$7</c:f>
              <c:strCache>
                <c:ptCount val="1"/>
                <c:pt idx="0">
                  <c:v>Německo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Sazby!$A$92:$A$145</c:f>
              <c:numCache>
                <c:formatCode>[$-405]mmmm\ yyyy;@</c:formatCode>
                <c:ptCount val="54"/>
                <c:pt idx="0">
                  <c:v>39478</c:v>
                </c:pt>
                <c:pt idx="1">
                  <c:v>39507</c:v>
                </c:pt>
                <c:pt idx="2">
                  <c:v>39538</c:v>
                </c:pt>
                <c:pt idx="3">
                  <c:v>39568</c:v>
                </c:pt>
                <c:pt idx="4">
                  <c:v>39599</c:v>
                </c:pt>
                <c:pt idx="5">
                  <c:v>39629</c:v>
                </c:pt>
                <c:pt idx="6">
                  <c:v>39660</c:v>
                </c:pt>
                <c:pt idx="7">
                  <c:v>39691</c:v>
                </c:pt>
                <c:pt idx="8">
                  <c:v>39721</c:v>
                </c:pt>
                <c:pt idx="9">
                  <c:v>39752</c:v>
                </c:pt>
                <c:pt idx="10">
                  <c:v>39782</c:v>
                </c:pt>
                <c:pt idx="11">
                  <c:v>39813</c:v>
                </c:pt>
                <c:pt idx="12">
                  <c:v>39844</c:v>
                </c:pt>
                <c:pt idx="13">
                  <c:v>39872</c:v>
                </c:pt>
                <c:pt idx="14">
                  <c:v>39903</c:v>
                </c:pt>
                <c:pt idx="15">
                  <c:v>39933</c:v>
                </c:pt>
                <c:pt idx="16">
                  <c:v>39964</c:v>
                </c:pt>
                <c:pt idx="17">
                  <c:v>39994</c:v>
                </c:pt>
                <c:pt idx="18">
                  <c:v>40025</c:v>
                </c:pt>
                <c:pt idx="19">
                  <c:v>40056</c:v>
                </c:pt>
                <c:pt idx="20">
                  <c:v>40086</c:v>
                </c:pt>
                <c:pt idx="21">
                  <c:v>40117</c:v>
                </c:pt>
                <c:pt idx="22">
                  <c:v>40147</c:v>
                </c:pt>
                <c:pt idx="23">
                  <c:v>40178</c:v>
                </c:pt>
                <c:pt idx="24">
                  <c:v>40209</c:v>
                </c:pt>
                <c:pt idx="25">
                  <c:v>40237</c:v>
                </c:pt>
                <c:pt idx="26">
                  <c:v>40268</c:v>
                </c:pt>
                <c:pt idx="27">
                  <c:v>40298</c:v>
                </c:pt>
                <c:pt idx="28">
                  <c:v>40329</c:v>
                </c:pt>
                <c:pt idx="29">
                  <c:v>40359</c:v>
                </c:pt>
                <c:pt idx="30">
                  <c:v>40390</c:v>
                </c:pt>
                <c:pt idx="31">
                  <c:v>40421</c:v>
                </c:pt>
                <c:pt idx="32">
                  <c:v>40451</c:v>
                </c:pt>
                <c:pt idx="33">
                  <c:v>40482</c:v>
                </c:pt>
                <c:pt idx="34">
                  <c:v>40512</c:v>
                </c:pt>
                <c:pt idx="35">
                  <c:v>40543</c:v>
                </c:pt>
                <c:pt idx="36">
                  <c:v>40574</c:v>
                </c:pt>
                <c:pt idx="37">
                  <c:v>40602</c:v>
                </c:pt>
                <c:pt idx="38">
                  <c:v>40633</c:v>
                </c:pt>
                <c:pt idx="39">
                  <c:v>40663</c:v>
                </c:pt>
                <c:pt idx="40">
                  <c:v>40694</c:v>
                </c:pt>
                <c:pt idx="41">
                  <c:v>40724</c:v>
                </c:pt>
                <c:pt idx="42">
                  <c:v>40755</c:v>
                </c:pt>
                <c:pt idx="43">
                  <c:v>40786</c:v>
                </c:pt>
                <c:pt idx="44">
                  <c:v>40816</c:v>
                </c:pt>
                <c:pt idx="45">
                  <c:v>40847</c:v>
                </c:pt>
                <c:pt idx="46">
                  <c:v>40877</c:v>
                </c:pt>
                <c:pt idx="47">
                  <c:v>40908</c:v>
                </c:pt>
                <c:pt idx="48">
                  <c:v>40939</c:v>
                </c:pt>
                <c:pt idx="49">
                  <c:v>40968</c:v>
                </c:pt>
                <c:pt idx="50">
                  <c:v>40999</c:v>
                </c:pt>
                <c:pt idx="51">
                  <c:v>41029</c:v>
                </c:pt>
                <c:pt idx="52">
                  <c:v>41060</c:v>
                </c:pt>
                <c:pt idx="53">
                  <c:v>41090</c:v>
                </c:pt>
              </c:numCache>
            </c:numRef>
          </c:cat>
          <c:val>
            <c:numRef>
              <c:f>Sazby!$C$92:$C$145</c:f>
              <c:numCache>
                <c:formatCode>0.00</c:formatCode>
                <c:ptCount val="54"/>
                <c:pt idx="0">
                  <c:v>4.03</c:v>
                </c:pt>
                <c:pt idx="1">
                  <c:v>3.9499999999999997</c:v>
                </c:pt>
                <c:pt idx="2">
                  <c:v>3.8</c:v>
                </c:pt>
                <c:pt idx="3">
                  <c:v>4.04</c:v>
                </c:pt>
                <c:pt idx="4">
                  <c:v>4.2</c:v>
                </c:pt>
                <c:pt idx="5">
                  <c:v>4.5199999999999996</c:v>
                </c:pt>
                <c:pt idx="6">
                  <c:v>4.49</c:v>
                </c:pt>
                <c:pt idx="7">
                  <c:v>4.2</c:v>
                </c:pt>
                <c:pt idx="8">
                  <c:v>4.09</c:v>
                </c:pt>
                <c:pt idx="9">
                  <c:v>3.88</c:v>
                </c:pt>
                <c:pt idx="10">
                  <c:v>3.56</c:v>
                </c:pt>
                <c:pt idx="11">
                  <c:v>3.05</c:v>
                </c:pt>
                <c:pt idx="12" formatCode="General">
                  <c:v>3.07</c:v>
                </c:pt>
                <c:pt idx="13">
                  <c:v>3.13</c:v>
                </c:pt>
                <c:pt idx="14">
                  <c:v>3.02</c:v>
                </c:pt>
                <c:pt idx="15">
                  <c:v>3.13</c:v>
                </c:pt>
                <c:pt idx="16">
                  <c:v>3.3699999999999997</c:v>
                </c:pt>
                <c:pt idx="17">
                  <c:v>3.4699999999999998</c:v>
                </c:pt>
                <c:pt idx="18">
                  <c:v>3.34</c:v>
                </c:pt>
                <c:pt idx="19">
                  <c:v>3.3099999999999992</c:v>
                </c:pt>
                <c:pt idx="20">
                  <c:v>3.2600000000000002</c:v>
                </c:pt>
                <c:pt idx="21">
                  <c:v>3.21</c:v>
                </c:pt>
                <c:pt idx="22">
                  <c:v>3.22</c:v>
                </c:pt>
                <c:pt idx="23">
                  <c:v>3.14</c:v>
                </c:pt>
                <c:pt idx="24">
                  <c:v>3.2600000000000002</c:v>
                </c:pt>
                <c:pt idx="25">
                  <c:v>3.17</c:v>
                </c:pt>
                <c:pt idx="26">
                  <c:v>3.1</c:v>
                </c:pt>
                <c:pt idx="27">
                  <c:v>3.06</c:v>
                </c:pt>
                <c:pt idx="28">
                  <c:v>2.73</c:v>
                </c:pt>
                <c:pt idx="29">
                  <c:v>2.54</c:v>
                </c:pt>
                <c:pt idx="30">
                  <c:v>2.62</c:v>
                </c:pt>
                <c:pt idx="31">
                  <c:v>2.3499999999999992</c:v>
                </c:pt>
                <c:pt idx="32">
                  <c:v>2.2999999999999998</c:v>
                </c:pt>
                <c:pt idx="33">
                  <c:v>2.3499999999999992</c:v>
                </c:pt>
                <c:pt idx="34">
                  <c:v>2.5299999999999998</c:v>
                </c:pt>
                <c:pt idx="35">
                  <c:v>2.9099999999999997</c:v>
                </c:pt>
                <c:pt idx="36">
                  <c:v>3.02</c:v>
                </c:pt>
                <c:pt idx="37">
                  <c:v>3.2</c:v>
                </c:pt>
                <c:pt idx="38">
                  <c:v>3.21</c:v>
                </c:pt>
                <c:pt idx="39">
                  <c:v>3.34</c:v>
                </c:pt>
                <c:pt idx="40">
                  <c:v>3.06</c:v>
                </c:pt>
                <c:pt idx="41">
                  <c:v>2.8899999999999997</c:v>
                </c:pt>
                <c:pt idx="42">
                  <c:v>2.74</c:v>
                </c:pt>
                <c:pt idx="43">
                  <c:v>2.21</c:v>
                </c:pt>
                <c:pt idx="44">
                  <c:v>1.83</c:v>
                </c:pt>
                <c:pt idx="45">
                  <c:v>2</c:v>
                </c:pt>
                <c:pt idx="46">
                  <c:v>1.87</c:v>
                </c:pt>
                <c:pt idx="47">
                  <c:v>1.9300000000000002</c:v>
                </c:pt>
                <c:pt idx="48">
                  <c:v>1.82</c:v>
                </c:pt>
                <c:pt idx="49">
                  <c:v>1.85</c:v>
                </c:pt>
                <c:pt idx="50">
                  <c:v>1.83</c:v>
                </c:pt>
                <c:pt idx="51">
                  <c:v>1.62</c:v>
                </c:pt>
                <c:pt idx="52">
                  <c:v>1.34</c:v>
                </c:pt>
                <c:pt idx="53">
                  <c:v>1.3</c:v>
                </c:pt>
              </c:numCache>
            </c:numRef>
          </c:val>
        </c:ser>
        <c:marker val="1"/>
        <c:axId val="76267520"/>
        <c:axId val="76269056"/>
      </c:lineChart>
      <c:dateAx>
        <c:axId val="76267520"/>
        <c:scaling>
          <c:orientation val="minMax"/>
          <c:max val="41061"/>
        </c:scaling>
        <c:axPos val="b"/>
        <c:majorGridlines>
          <c:spPr>
            <a:ln w="3175">
              <a:solidFill>
                <a:srgbClr val="969696"/>
              </a:solidFill>
              <a:prstDash val="solid"/>
            </a:ln>
          </c:spPr>
        </c:majorGridlines>
        <c:numFmt formatCode="m\/yy" sourceLinked="0"/>
        <c:maj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76269056"/>
        <c:crossesAt val="0"/>
        <c:auto val="1"/>
        <c:lblOffset val="100"/>
        <c:baseTimeUnit val="months"/>
        <c:majorUnit val="12"/>
        <c:majorTimeUnit val="months"/>
        <c:minorUnit val="12"/>
        <c:minorTimeUnit val="months"/>
      </c:dateAx>
      <c:valAx>
        <c:axId val="76269056"/>
        <c:scaling>
          <c:orientation val="minMax"/>
          <c:max val="30"/>
        </c:scaling>
        <c:axPos val="l"/>
        <c:majorGridlines>
          <c:spPr>
            <a:ln w="3175">
              <a:solidFill>
                <a:srgbClr val="969696"/>
              </a:solidFill>
              <a:prstDash val="solid"/>
            </a:ln>
          </c:spPr>
        </c:majorGridlines>
        <c:numFmt formatCode="0" sourceLinked="0"/>
        <c:maj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76267520"/>
        <c:crosses val="autoZero"/>
        <c:crossBetween val="midCat"/>
        <c:majorUnit val="5"/>
      </c:valAx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9.6876552400500499E-2"/>
          <c:y val="6.1131485276669159E-2"/>
          <c:w val="0.26570655662801174"/>
          <c:h val="0.39928810268579451"/>
        </c:manualLayout>
      </c:layout>
      <c:spPr>
        <a:solidFill>
          <a:srgbClr val="FFFFFF"/>
        </a:solidFill>
        <a:ln w="25400">
          <a:noFill/>
        </a:ln>
      </c:spPr>
    </c:legend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plotArea>
      <c:layout>
        <c:manualLayout>
          <c:layoutTarget val="inner"/>
          <c:xMode val="edge"/>
          <c:yMode val="edge"/>
          <c:x val="9.9547511312217202E-2"/>
          <c:y val="5.1449681803473209E-2"/>
          <c:w val="0.83710407239819073"/>
          <c:h val="0.82510330048797997"/>
        </c:manualLayout>
      </c:layout>
      <c:lineChart>
        <c:grouping val="standard"/>
        <c:ser>
          <c:idx val="1"/>
          <c:order val="0"/>
          <c:tx>
            <c:v>Míra nezaměstnanosti (VŠPS)</c:v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strRef>
              <c:f>dashboard!$A$3:$A$22</c:f>
              <c:strCache>
                <c:ptCount val="20"/>
                <c:pt idx="0">
                  <c:v>I/09</c:v>
                </c:pt>
                <c:pt idx="1">
                  <c:v>II/09</c:v>
                </c:pt>
                <c:pt idx="2">
                  <c:v>III/09</c:v>
                </c:pt>
                <c:pt idx="3">
                  <c:v>IV/09</c:v>
                </c:pt>
                <c:pt idx="4">
                  <c:v>I/10</c:v>
                </c:pt>
                <c:pt idx="5">
                  <c:v>II/10</c:v>
                </c:pt>
                <c:pt idx="6">
                  <c:v>III/10</c:v>
                </c:pt>
                <c:pt idx="7">
                  <c:v>IV/10</c:v>
                </c:pt>
                <c:pt idx="8">
                  <c:v>I/11</c:v>
                </c:pt>
                <c:pt idx="9">
                  <c:v>II/11</c:v>
                </c:pt>
                <c:pt idx="10">
                  <c:v>III/11</c:v>
                </c:pt>
                <c:pt idx="11">
                  <c:v>IV/11</c:v>
                </c:pt>
                <c:pt idx="12">
                  <c:v>I/12</c:v>
                </c:pt>
                <c:pt idx="13">
                  <c:v>II/12</c:v>
                </c:pt>
                <c:pt idx="14">
                  <c:v>III/12</c:v>
                </c:pt>
                <c:pt idx="15">
                  <c:v>IV/12</c:v>
                </c:pt>
                <c:pt idx="16">
                  <c:v>I/13</c:v>
                </c:pt>
                <c:pt idx="17">
                  <c:v>II/13</c:v>
                </c:pt>
                <c:pt idx="18">
                  <c:v>III/13</c:v>
                </c:pt>
                <c:pt idx="19">
                  <c:v>IV/13</c:v>
                </c:pt>
              </c:strCache>
            </c:strRef>
          </c:cat>
          <c:val>
            <c:numRef>
              <c:f>dataq!$BZ$88:$CS$88</c:f>
              <c:numCache>
                <c:formatCode>0.00</c:formatCode>
                <c:ptCount val="20"/>
                <c:pt idx="0">
                  <c:v>5.660445095899628</c:v>
                </c:pt>
                <c:pt idx="1">
                  <c:v>6.4577688934859081</c:v>
                </c:pt>
                <c:pt idx="2">
                  <c:v>7.1714477156456242</c:v>
                </c:pt>
                <c:pt idx="3">
                  <c:v>7.5329867969732716</c:v>
                </c:pt>
                <c:pt idx="4">
                  <c:v>7.5680304399897276</c:v>
                </c:pt>
                <c:pt idx="5">
                  <c:v>7.3595158251158876</c:v>
                </c:pt>
                <c:pt idx="6">
                  <c:v>7.1616078891591783</c:v>
                </c:pt>
                <c:pt idx="7">
                  <c:v>7.0176719977491233</c:v>
                </c:pt>
                <c:pt idx="8">
                  <c:v>6.9321756272002579</c:v>
                </c:pt>
                <c:pt idx="9">
                  <c:v>6.8242153913180204</c:v>
                </c:pt>
                <c:pt idx="10">
                  <c:v>6.5988803699968397</c:v>
                </c:pt>
                <c:pt idx="11">
                  <c:v>6.5727798672609108</c:v>
                </c:pt>
                <c:pt idx="12">
                  <c:v>6.8527604359772107</c:v>
                </c:pt>
                <c:pt idx="13">
                  <c:v>7.0698415933025194</c:v>
                </c:pt>
                <c:pt idx="14">
                  <c:v>7.1202106775571963</c:v>
                </c:pt>
                <c:pt idx="15">
                  <c:v>7.1692862365042282</c:v>
                </c:pt>
                <c:pt idx="16">
                  <c:v>7.1918755088875193</c:v>
                </c:pt>
                <c:pt idx="17">
                  <c:v>7.2510008350447901</c:v>
                </c:pt>
                <c:pt idx="18">
                  <c:v>7.285791779018421</c:v>
                </c:pt>
                <c:pt idx="19">
                  <c:v>7.2595518624505582</c:v>
                </c:pt>
              </c:numCache>
            </c:numRef>
          </c:val>
        </c:ser>
        <c:marker val="1"/>
        <c:axId val="76128256"/>
        <c:axId val="76131712"/>
      </c:lineChart>
      <c:catAx>
        <c:axId val="76128256"/>
        <c:scaling>
          <c:orientation val="minMax"/>
        </c:scaling>
        <c:axPos val="b"/>
        <c:majorGridlines>
          <c:spPr>
            <a:ln w="3175">
              <a:solidFill>
                <a:srgbClr val="969696"/>
              </a:solidFill>
              <a:prstDash val="solid"/>
            </a:ln>
          </c:spPr>
        </c:majorGridlines>
        <c:numFmt formatCode="0" sourceLinked="1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76131712"/>
        <c:crosses val="autoZero"/>
        <c:lblAlgn val="ctr"/>
        <c:lblOffset val="100"/>
        <c:tickLblSkip val="4"/>
        <c:tickMarkSkip val="4"/>
      </c:catAx>
      <c:valAx>
        <c:axId val="76131712"/>
        <c:scaling>
          <c:orientation val="minMax"/>
          <c:max val="8"/>
          <c:min val="5"/>
        </c:scaling>
        <c:axPos val="l"/>
        <c:majorGridlines>
          <c:spPr>
            <a:ln w="3175">
              <a:solidFill>
                <a:srgbClr val="969696"/>
              </a:solidFill>
              <a:prstDash val="solid"/>
            </a:ln>
          </c:spPr>
        </c:majorGridlines>
        <c:numFmt formatCode="0.0" sourceLinked="0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76128256"/>
        <c:crosses val="autoZero"/>
        <c:crossBetween val="midCat"/>
        <c:majorUnit val="0.5"/>
        <c:minorUnit val="0.1"/>
      </c:valAx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plotArea>
    <c:dispBlanksAs val="gap"/>
  </c:chart>
  <c:spPr>
    <a:noFill/>
    <a:ln w="9525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cs-CZ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>
        <c:manualLayout>
          <c:layoutTarget val="inner"/>
          <c:xMode val="edge"/>
          <c:yMode val="edge"/>
          <c:x val="8.3938043300378351E-2"/>
          <c:y val="3.7606915941763353E-2"/>
          <c:w val="0.89511603644389315"/>
          <c:h val="0.87500995174616758"/>
        </c:manualLayout>
      </c:layout>
      <c:barChart>
        <c:barDir val="col"/>
        <c:grouping val="stacked"/>
        <c:ser>
          <c:idx val="0"/>
          <c:order val="1"/>
          <c:tx>
            <c:v>Zaměstnanci</c:v>
          </c:tx>
          <c:spPr>
            <a:solidFill>
              <a:schemeClr val="accent1">
                <a:lumMod val="40000"/>
                <a:lumOff val="60000"/>
              </a:schemeClr>
            </a:solidFill>
            <a:ln w="25400">
              <a:noFill/>
            </a:ln>
          </c:spPr>
          <c:cat>
            <c:strRef>
              <c:f>Dataq!$BG$1:$BZ$1</c:f>
              <c:strCache>
                <c:ptCount val="20"/>
                <c:pt idx="0">
                  <c:v>I/09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I/10</c:v>
                </c:pt>
                <c:pt idx="5">
                  <c:v>II</c:v>
                </c:pt>
                <c:pt idx="6">
                  <c:v>III</c:v>
                </c:pt>
                <c:pt idx="7">
                  <c:v>IV</c:v>
                </c:pt>
                <c:pt idx="8">
                  <c:v>I/11</c:v>
                </c:pt>
                <c:pt idx="9">
                  <c:v>II</c:v>
                </c:pt>
                <c:pt idx="10">
                  <c:v>III</c:v>
                </c:pt>
                <c:pt idx="11">
                  <c:v>IV</c:v>
                </c:pt>
                <c:pt idx="12">
                  <c:v>I/12</c:v>
                </c:pt>
                <c:pt idx="13">
                  <c:v>II</c:v>
                </c:pt>
                <c:pt idx="14">
                  <c:v>III</c:v>
                </c:pt>
                <c:pt idx="15">
                  <c:v>IV</c:v>
                </c:pt>
                <c:pt idx="16">
                  <c:v>I/13</c:v>
                </c:pt>
                <c:pt idx="17">
                  <c:v>II</c:v>
                </c:pt>
                <c:pt idx="18">
                  <c:v>III</c:v>
                </c:pt>
                <c:pt idx="19">
                  <c:v>IV</c:v>
                </c:pt>
              </c:strCache>
            </c:strRef>
          </c:cat>
          <c:val>
            <c:numRef>
              <c:f>Dataq!$BG$31:$BZ$31</c:f>
              <c:numCache>
                <c:formatCode>0.0_)</c:formatCode>
                <c:ptCount val="20"/>
                <c:pt idx="0">
                  <c:v>-0.89716758434380472</c:v>
                </c:pt>
                <c:pt idx="1">
                  <c:v>-1.8265982721725178</c:v>
                </c:pt>
                <c:pt idx="2">
                  <c:v>-2.7936374459766293</c:v>
                </c:pt>
                <c:pt idx="3">
                  <c:v>-2.9249291615152657</c:v>
                </c:pt>
                <c:pt idx="4">
                  <c:v>-3.1863814927979082</c:v>
                </c:pt>
                <c:pt idx="5">
                  <c:v>-2.560562497280741</c:v>
                </c:pt>
                <c:pt idx="6">
                  <c:v>-1.3131741194108031</c:v>
                </c:pt>
                <c:pt idx="7">
                  <c:v>-1.4936384448279512</c:v>
                </c:pt>
                <c:pt idx="8">
                  <c:v>-8.4029943898428952E-2</c:v>
                </c:pt>
                <c:pt idx="9">
                  <c:v>0.5270018854649976</c:v>
                </c:pt>
                <c:pt idx="10">
                  <c:v>0.17867995869183068</c:v>
                </c:pt>
                <c:pt idx="11">
                  <c:v>-0.49165915012265782</c:v>
                </c:pt>
                <c:pt idx="12">
                  <c:v>-0.56864090146376634</c:v>
                </c:pt>
                <c:pt idx="13">
                  <c:v>-1.3408589962654531</c:v>
                </c:pt>
                <c:pt idx="14">
                  <c:v>-1.55768776680165</c:v>
                </c:pt>
                <c:pt idx="15">
                  <c:v>-0.84174440850007715</c:v>
                </c:pt>
                <c:pt idx="16">
                  <c:v>-0.79696390690429553</c:v>
                </c:pt>
                <c:pt idx="17">
                  <c:v>-0.62320876423089566</c:v>
                </c:pt>
                <c:pt idx="18">
                  <c:v>-0.33949514930975533</c:v>
                </c:pt>
                <c:pt idx="19">
                  <c:v>-0.22384683608245845</c:v>
                </c:pt>
              </c:numCache>
            </c:numRef>
          </c:val>
        </c:ser>
        <c:ser>
          <c:idx val="5"/>
          <c:order val="2"/>
          <c:tx>
            <c:v>Mzdy na zaměstnance</c:v>
          </c:tx>
          <c:spPr>
            <a:solidFill>
              <a:srgbClr val="3A5C86"/>
            </a:solidFill>
            <a:ln w="25400">
              <a:noFill/>
            </a:ln>
          </c:spPr>
          <c:cat>
            <c:strRef>
              <c:f>Dataq!$BG$1:$BZ$1</c:f>
              <c:strCache>
                <c:ptCount val="20"/>
                <c:pt idx="0">
                  <c:v>I/09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I/10</c:v>
                </c:pt>
                <c:pt idx="5">
                  <c:v>II</c:v>
                </c:pt>
                <c:pt idx="6">
                  <c:v>III</c:v>
                </c:pt>
                <c:pt idx="7">
                  <c:v>IV</c:v>
                </c:pt>
                <c:pt idx="8">
                  <c:v>I/11</c:v>
                </c:pt>
                <c:pt idx="9">
                  <c:v>II</c:v>
                </c:pt>
                <c:pt idx="10">
                  <c:v>III</c:v>
                </c:pt>
                <c:pt idx="11">
                  <c:v>IV</c:v>
                </c:pt>
                <c:pt idx="12">
                  <c:v>I/12</c:v>
                </c:pt>
                <c:pt idx="13">
                  <c:v>II</c:v>
                </c:pt>
                <c:pt idx="14">
                  <c:v>III</c:v>
                </c:pt>
                <c:pt idx="15">
                  <c:v>IV</c:v>
                </c:pt>
                <c:pt idx="16">
                  <c:v>I/13</c:v>
                </c:pt>
                <c:pt idx="17">
                  <c:v>II</c:v>
                </c:pt>
                <c:pt idx="18">
                  <c:v>III</c:v>
                </c:pt>
                <c:pt idx="19">
                  <c:v>IV</c:v>
                </c:pt>
              </c:strCache>
            </c:strRef>
          </c:cat>
          <c:val>
            <c:numRef>
              <c:f>Dataq!$BG$38:$BZ$38</c:f>
              <c:numCache>
                <c:formatCode>0.0_)</c:formatCode>
                <c:ptCount val="20"/>
                <c:pt idx="0">
                  <c:v>-0.80093532266883494</c:v>
                </c:pt>
                <c:pt idx="1">
                  <c:v>-1.4510110552518114</c:v>
                </c:pt>
                <c:pt idx="2">
                  <c:v>0.45872051735385377</c:v>
                </c:pt>
                <c:pt idx="3">
                  <c:v>1.7662723969477558</c:v>
                </c:pt>
                <c:pt idx="4">
                  <c:v>0.70265120744375098</c:v>
                </c:pt>
                <c:pt idx="5">
                  <c:v>2.303686101033577</c:v>
                </c:pt>
                <c:pt idx="6">
                  <c:v>2.6080115517276297</c:v>
                </c:pt>
                <c:pt idx="7">
                  <c:v>1.3206549354179486</c:v>
                </c:pt>
                <c:pt idx="8">
                  <c:v>2.4402548278776806</c:v>
                </c:pt>
                <c:pt idx="9">
                  <c:v>2.81480928543614</c:v>
                </c:pt>
                <c:pt idx="10">
                  <c:v>1.6313257227747187</c:v>
                </c:pt>
                <c:pt idx="11">
                  <c:v>2.2475934581620747</c:v>
                </c:pt>
                <c:pt idx="12">
                  <c:v>3.9428467608668707</c:v>
                </c:pt>
                <c:pt idx="13">
                  <c:v>2.6767504454204669</c:v>
                </c:pt>
                <c:pt idx="14">
                  <c:v>3.0044883137194627</c:v>
                </c:pt>
                <c:pt idx="15">
                  <c:v>2.3616232400732144</c:v>
                </c:pt>
                <c:pt idx="16">
                  <c:v>2.8194337764819295</c:v>
                </c:pt>
                <c:pt idx="17">
                  <c:v>2.9415407036997578</c:v>
                </c:pt>
                <c:pt idx="18">
                  <c:v>2.8491679362489881</c:v>
                </c:pt>
                <c:pt idx="19">
                  <c:v>3.2310795053264201</c:v>
                </c:pt>
              </c:numCache>
            </c:numRef>
          </c:val>
        </c:ser>
        <c:gapWidth val="50"/>
        <c:overlap val="100"/>
        <c:axId val="77341824"/>
        <c:axId val="77373824"/>
      </c:barChart>
      <c:lineChart>
        <c:grouping val="standard"/>
        <c:ser>
          <c:idx val="4"/>
          <c:order val="0"/>
          <c:tx>
            <c:v>Objem mezd</c:v>
          </c:tx>
          <c:spPr>
            <a:ln w="38100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strRef>
              <c:f>Dataq!$S$1:$CH$1</c:f>
              <c:strCache>
                <c:ptCount val="68"/>
                <c:pt idx="0">
                  <c:v>I/99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I/00</c:v>
                </c:pt>
                <c:pt idx="5">
                  <c:v>II</c:v>
                </c:pt>
                <c:pt idx="6">
                  <c:v>III</c:v>
                </c:pt>
                <c:pt idx="7">
                  <c:v>IV</c:v>
                </c:pt>
                <c:pt idx="8">
                  <c:v>I/01</c:v>
                </c:pt>
                <c:pt idx="9">
                  <c:v>II</c:v>
                </c:pt>
                <c:pt idx="10">
                  <c:v>III</c:v>
                </c:pt>
                <c:pt idx="11">
                  <c:v>IV</c:v>
                </c:pt>
                <c:pt idx="12">
                  <c:v>I/02</c:v>
                </c:pt>
                <c:pt idx="13">
                  <c:v>II</c:v>
                </c:pt>
                <c:pt idx="14">
                  <c:v>III</c:v>
                </c:pt>
                <c:pt idx="15">
                  <c:v>IV</c:v>
                </c:pt>
                <c:pt idx="16">
                  <c:v>I/03</c:v>
                </c:pt>
                <c:pt idx="17">
                  <c:v>II</c:v>
                </c:pt>
                <c:pt idx="18">
                  <c:v>III</c:v>
                </c:pt>
                <c:pt idx="19">
                  <c:v>IV</c:v>
                </c:pt>
                <c:pt idx="20">
                  <c:v>I/04</c:v>
                </c:pt>
                <c:pt idx="21">
                  <c:v>II</c:v>
                </c:pt>
                <c:pt idx="22">
                  <c:v>III</c:v>
                </c:pt>
                <c:pt idx="23">
                  <c:v>IV</c:v>
                </c:pt>
                <c:pt idx="24">
                  <c:v>I/05</c:v>
                </c:pt>
                <c:pt idx="25">
                  <c:v>II</c:v>
                </c:pt>
                <c:pt idx="26">
                  <c:v>III</c:v>
                </c:pt>
                <c:pt idx="27">
                  <c:v>IV</c:v>
                </c:pt>
                <c:pt idx="28">
                  <c:v>I/06</c:v>
                </c:pt>
                <c:pt idx="29">
                  <c:v>II</c:v>
                </c:pt>
                <c:pt idx="30">
                  <c:v>III</c:v>
                </c:pt>
                <c:pt idx="31">
                  <c:v>IV</c:v>
                </c:pt>
                <c:pt idx="32">
                  <c:v>I/07</c:v>
                </c:pt>
                <c:pt idx="33">
                  <c:v>II</c:v>
                </c:pt>
                <c:pt idx="34">
                  <c:v>III</c:v>
                </c:pt>
                <c:pt idx="35">
                  <c:v>IV</c:v>
                </c:pt>
                <c:pt idx="36">
                  <c:v>I/08</c:v>
                </c:pt>
                <c:pt idx="37">
                  <c:v>II</c:v>
                </c:pt>
                <c:pt idx="38">
                  <c:v>III</c:v>
                </c:pt>
                <c:pt idx="39">
                  <c:v>IV</c:v>
                </c:pt>
                <c:pt idx="40">
                  <c:v>I/09</c:v>
                </c:pt>
                <c:pt idx="41">
                  <c:v>II</c:v>
                </c:pt>
                <c:pt idx="42">
                  <c:v>III</c:v>
                </c:pt>
                <c:pt idx="43">
                  <c:v>IV</c:v>
                </c:pt>
                <c:pt idx="44">
                  <c:v>I/10</c:v>
                </c:pt>
                <c:pt idx="45">
                  <c:v>II</c:v>
                </c:pt>
                <c:pt idx="46">
                  <c:v>III</c:v>
                </c:pt>
                <c:pt idx="47">
                  <c:v>IV</c:v>
                </c:pt>
                <c:pt idx="48">
                  <c:v>I/11</c:v>
                </c:pt>
                <c:pt idx="49">
                  <c:v>II</c:v>
                </c:pt>
                <c:pt idx="50">
                  <c:v>III</c:v>
                </c:pt>
                <c:pt idx="51">
                  <c:v>IV</c:v>
                </c:pt>
                <c:pt idx="52">
                  <c:v>I/12</c:v>
                </c:pt>
                <c:pt idx="53">
                  <c:v>II</c:v>
                </c:pt>
                <c:pt idx="54">
                  <c:v>III</c:v>
                </c:pt>
                <c:pt idx="55">
                  <c:v>IV</c:v>
                </c:pt>
                <c:pt idx="56">
                  <c:v>I/13</c:v>
                </c:pt>
                <c:pt idx="57">
                  <c:v>II</c:v>
                </c:pt>
                <c:pt idx="58">
                  <c:v>III</c:v>
                </c:pt>
                <c:pt idx="59">
                  <c:v>IV</c:v>
                </c:pt>
                <c:pt idx="60">
                  <c:v>I/14</c:v>
                </c:pt>
                <c:pt idx="61">
                  <c:v>II</c:v>
                </c:pt>
                <c:pt idx="62">
                  <c:v>III</c:v>
                </c:pt>
                <c:pt idx="63">
                  <c:v>IV</c:v>
                </c:pt>
                <c:pt idx="64">
                  <c:v>I/15</c:v>
                </c:pt>
                <c:pt idx="65">
                  <c:v>II</c:v>
                </c:pt>
                <c:pt idx="66">
                  <c:v>III</c:v>
                </c:pt>
                <c:pt idx="67">
                  <c:v>IV</c:v>
                </c:pt>
              </c:strCache>
            </c:strRef>
          </c:cat>
          <c:val>
            <c:numRef>
              <c:f>Dataq!$BG$9:$BZ$9</c:f>
              <c:numCache>
                <c:formatCode>0.0</c:formatCode>
                <c:ptCount val="20"/>
                <c:pt idx="0">
                  <c:v>-1.6909171749260863</c:v>
                </c:pt>
                <c:pt idx="1">
                  <c:v>-3.2511051845600596</c:v>
                </c:pt>
                <c:pt idx="2">
                  <c:v>-2.347731916767942</c:v>
                </c:pt>
                <c:pt idx="3">
                  <c:v>-1.2103189809776325</c:v>
                </c:pt>
                <c:pt idx="4">
                  <c:v>-2.5061194333870835</c:v>
                </c:pt>
                <c:pt idx="5">
                  <c:v>-0.31586371860530005</c:v>
                </c:pt>
                <c:pt idx="6">
                  <c:v>1.2605896995882659</c:v>
                </c:pt>
                <c:pt idx="7">
                  <c:v>-0.19270931924890533</c:v>
                </c:pt>
                <c:pt idx="8">
                  <c:v>2.3541743392164136</c:v>
                </c:pt>
                <c:pt idx="9">
                  <c:v>3.3566452689076405</c:v>
                </c:pt>
                <c:pt idx="10">
                  <c:v>1.8129205335941236</c:v>
                </c:pt>
                <c:pt idx="11">
                  <c:v>1.7448838091447958</c:v>
                </c:pt>
                <c:pt idx="12">
                  <c:v>3.3517852200387339</c:v>
                </c:pt>
                <c:pt idx="13" formatCode="0.0_)">
                  <c:v>1.3</c:v>
                </c:pt>
                <c:pt idx="14" formatCode="0.0_)">
                  <c:v>1.4</c:v>
                </c:pt>
                <c:pt idx="15" formatCode="0.0_)">
                  <c:v>1.5</c:v>
                </c:pt>
                <c:pt idx="16" formatCode="0.0_)">
                  <c:v>2</c:v>
                </c:pt>
                <c:pt idx="17" formatCode="0.0_)">
                  <c:v>2.2999999999999998</c:v>
                </c:pt>
                <c:pt idx="18" formatCode="0.0_)">
                  <c:v>2.5</c:v>
                </c:pt>
                <c:pt idx="19" formatCode="0.0_)">
                  <c:v>3</c:v>
                </c:pt>
              </c:numCache>
            </c:numRef>
          </c:val>
        </c:ser>
        <c:marker val="1"/>
        <c:axId val="77341824"/>
        <c:axId val="77373824"/>
      </c:lineChart>
      <c:catAx>
        <c:axId val="77341824"/>
        <c:scaling>
          <c:orientation val="minMax"/>
        </c:scaling>
        <c:axPos val="b"/>
        <c:majorGridlines>
          <c:spPr>
            <a:ln w="3175">
              <a:solidFill>
                <a:srgbClr val="969696"/>
              </a:solidFill>
              <a:prstDash val="solid"/>
            </a:ln>
          </c:spPr>
        </c:majorGridlines>
        <c:numFmt formatCode="General" sourceLinked="1"/>
        <c:majorTickMark val="none"/>
        <c:tickLblPos val="low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77373824"/>
        <c:crosses val="autoZero"/>
        <c:lblAlgn val="ctr"/>
        <c:lblOffset val="100"/>
        <c:tickLblSkip val="4"/>
        <c:tickMarkSkip val="4"/>
      </c:catAx>
      <c:valAx>
        <c:axId val="77373824"/>
        <c:scaling>
          <c:orientation val="minMax"/>
          <c:max val="6"/>
          <c:min val="-4"/>
        </c:scaling>
        <c:axPos val="l"/>
        <c:majorGridlines>
          <c:spPr>
            <a:ln w="3175">
              <a:solidFill>
                <a:srgbClr val="969696"/>
              </a:solidFill>
              <a:prstDash val="solid"/>
            </a:ln>
          </c:spPr>
        </c:majorGridlines>
        <c:numFmt formatCode="0" sourceLinked="0"/>
        <c:maj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77341824"/>
        <c:crosses val="autoZero"/>
        <c:crossBetween val="between"/>
        <c:majorUnit val="2"/>
      </c:valAx>
      <c:spPr>
        <a:solidFill>
          <a:srgbClr val="FFFFFF"/>
        </a:solidFill>
        <a:ln w="317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8.3466326564315726E-2"/>
          <c:y val="4.5560141143869165E-2"/>
          <c:w val="0.47671204700979181"/>
          <c:h val="0.19842682272642734"/>
        </c:manualLayout>
      </c:layout>
      <c:overlay val="1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cs-CZ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cs-CZ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>
        <c:manualLayout>
          <c:layoutTarget val="inner"/>
          <c:xMode val="edge"/>
          <c:yMode val="edge"/>
          <c:x val="5.5110091700349195E-2"/>
          <c:y val="3.6753685834872526E-2"/>
          <c:w val="0.92275203610205914"/>
          <c:h val="0.66377500000000045"/>
        </c:manualLayout>
      </c:layout>
      <c:barChart>
        <c:barDir val="col"/>
        <c:grouping val="clustered"/>
        <c:ser>
          <c:idx val="0"/>
          <c:order val="0"/>
          <c:tx>
            <c:strRef>
              <c:f>'Grafy plnění'!$C$17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31527B"/>
            </a:solidFill>
          </c:spPr>
          <c:cat>
            <c:strRef>
              <c:f>'Grafy plnění'!$B$18:$B$26</c:f>
              <c:strCache>
                <c:ptCount val="8"/>
                <c:pt idx="0">
                  <c:v>Daňové příjmy
(bez PSZ)</c:v>
                </c:pt>
                <c:pt idx="1">
                  <c:v>Pojistné na sociální zabezpečení</c:v>
                </c:pt>
                <c:pt idx="2">
                  <c:v>Ostatní příjmy</c:v>
                </c:pt>
                <c:pt idx="3">
                  <c:v>Sociální dávky</c:v>
                </c:pt>
                <c:pt idx="4">
                  <c:v>Ostatní běžné výdaje</c:v>
                </c:pt>
                <c:pt idx="5">
                  <c:v>Kapitálové výdaje</c:v>
                </c:pt>
                <c:pt idx="6">
                  <c:v>Celkové příjmy</c:v>
                </c:pt>
                <c:pt idx="7">
                  <c:v>Celkové výdaje</c:v>
                </c:pt>
              </c:strCache>
            </c:strRef>
          </c:cat>
          <c:val>
            <c:numRef>
              <c:f>'Grafy plnění'!$C$18:$C$26</c:f>
              <c:numCache>
                <c:formatCode>0.0</c:formatCode>
                <c:ptCount val="9"/>
                <c:pt idx="0">
                  <c:v>48.346407370060973</c:v>
                </c:pt>
                <c:pt idx="1">
                  <c:v>48.386724624275985</c:v>
                </c:pt>
                <c:pt idx="2">
                  <c:v>45.014092058987508</c:v>
                </c:pt>
                <c:pt idx="3">
                  <c:v>50.573229335871865</c:v>
                </c:pt>
                <c:pt idx="4">
                  <c:v>46.508988962553651</c:v>
                </c:pt>
                <c:pt idx="5">
                  <c:v>43.656640782195815</c:v>
                </c:pt>
                <c:pt idx="6">
                  <c:v>47.910561580387999</c:v>
                </c:pt>
                <c:pt idx="7">
                  <c:v>47.75795502278654</c:v>
                </c:pt>
              </c:numCache>
            </c:numRef>
          </c:val>
        </c:ser>
        <c:ser>
          <c:idx val="1"/>
          <c:order val="1"/>
          <c:tx>
            <c:strRef>
              <c:f>'Grafy plnění'!$D$17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DBE5F1"/>
            </a:solidFill>
          </c:spPr>
          <c:cat>
            <c:strRef>
              <c:f>'Grafy plnění'!$B$18:$B$26</c:f>
              <c:strCache>
                <c:ptCount val="8"/>
                <c:pt idx="0">
                  <c:v>Daňové příjmy
(bez PSZ)</c:v>
                </c:pt>
                <c:pt idx="1">
                  <c:v>Pojistné na sociální zabezpečení</c:v>
                </c:pt>
                <c:pt idx="2">
                  <c:v>Ostatní příjmy</c:v>
                </c:pt>
                <c:pt idx="3">
                  <c:v>Sociální dávky</c:v>
                </c:pt>
                <c:pt idx="4">
                  <c:v>Ostatní běžné výdaje</c:v>
                </c:pt>
                <c:pt idx="5">
                  <c:v>Kapitálové výdaje</c:v>
                </c:pt>
                <c:pt idx="6">
                  <c:v>Celkové příjmy</c:v>
                </c:pt>
                <c:pt idx="7">
                  <c:v>Celkové výdaje</c:v>
                </c:pt>
              </c:strCache>
            </c:strRef>
          </c:cat>
          <c:val>
            <c:numRef>
              <c:f>'Grafy plnění'!$D$18:$D$26</c:f>
              <c:numCache>
                <c:formatCode>0.0</c:formatCode>
                <c:ptCount val="9"/>
                <c:pt idx="0">
                  <c:v>45.536621400318708</c:v>
                </c:pt>
                <c:pt idx="1">
                  <c:v>48.325654094695743</c:v>
                </c:pt>
                <c:pt idx="2">
                  <c:v>45.345116045704053</c:v>
                </c:pt>
                <c:pt idx="3">
                  <c:v>49.032684036840507</c:v>
                </c:pt>
                <c:pt idx="4">
                  <c:v>49.090243657663834</c:v>
                </c:pt>
                <c:pt idx="5">
                  <c:v>41.642717582153011</c:v>
                </c:pt>
                <c:pt idx="6">
                  <c:v>46.498834811036254</c:v>
                </c:pt>
                <c:pt idx="7">
                  <c:v>48.410189580933846</c:v>
                </c:pt>
              </c:numCache>
            </c:numRef>
          </c:val>
        </c:ser>
        <c:axId val="69574016"/>
        <c:axId val="76014720"/>
      </c:barChart>
      <c:catAx>
        <c:axId val="69574016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76014720"/>
        <c:crosses val="autoZero"/>
        <c:auto val="1"/>
        <c:lblAlgn val="ctr"/>
        <c:lblOffset val="100"/>
        <c:tickMarkSkip val="3"/>
      </c:catAx>
      <c:valAx>
        <c:axId val="76014720"/>
        <c:scaling>
          <c:orientation val="minMax"/>
          <c:min val="4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" sourceLinked="0"/>
        <c:majorTickMark val="none"/>
        <c:tickLblPos val="nextTo"/>
        <c:crossAx val="69574016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5490972719319225"/>
          <c:y val="0.55887314814814815"/>
          <c:w val="0.11667118874794292"/>
          <c:h val="0.13109794903955588"/>
        </c:manualLayout>
      </c:layout>
      <c:spPr>
        <a:solidFill>
          <a:schemeClr val="bg1"/>
        </a:solidFill>
      </c:spPr>
    </c:legend>
    <c:plotVisOnly val="1"/>
    <c:dispBlanksAs val="gap"/>
  </c:chart>
  <c:spPr>
    <a:noFill/>
    <a:ln>
      <a:noFill/>
    </a:ln>
  </c:spPr>
  <c:txPr>
    <a:bodyPr/>
    <a:lstStyle/>
    <a:p>
      <a:pPr>
        <a:defRPr sz="1050" b="1">
          <a:latin typeface="Calibri"/>
          <a:ea typeface="Calibri"/>
          <a:cs typeface="Calibri"/>
        </a:defRPr>
      </a:pPr>
      <a:endParaRPr lang="cs-CZ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4.3511525915490616E-2"/>
          <c:y val="5.1400554097404488E-2"/>
          <c:w val="0.91131759169616056"/>
          <c:h val="0.89719889180519119"/>
        </c:manualLayout>
      </c:layout>
      <c:barChart>
        <c:barDir val="col"/>
        <c:grouping val="clustered"/>
        <c:ser>
          <c:idx val="3"/>
          <c:order val="0"/>
          <c:tx>
            <c:strRef>
              <c:f>Cyklus!$B$26</c:f>
              <c:strCache>
                <c:ptCount val="1"/>
                <c:pt idx="0">
                  <c:v>Predikce Konvergenční program</c:v>
                </c:pt>
              </c:strCache>
            </c:strRef>
          </c:tx>
          <c:spPr>
            <a:solidFill>
              <a:srgbClr val="31527B"/>
            </a:solidFill>
          </c:spPr>
          <c:dLbls>
            <c:showVal val="1"/>
          </c:dLbls>
          <c:cat>
            <c:numRef>
              <c:f>Cyklus!$D$7:$G$7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Cyklus!$D$26:$G$26</c:f>
              <c:numCache>
                <c:formatCode>0.0</c:formatCode>
                <c:ptCount val="4"/>
                <c:pt idx="0">
                  <c:v>-3.0062336580503755</c:v>
                </c:pt>
                <c:pt idx="1">
                  <c:v>-2.8781363151691548</c:v>
                </c:pt>
                <c:pt idx="2">
                  <c:v>-1.8606707173174706</c:v>
                </c:pt>
                <c:pt idx="3">
                  <c:v>-0.9132333462377632</c:v>
                </c:pt>
              </c:numCache>
            </c:numRef>
          </c:val>
        </c:ser>
        <c:ser>
          <c:idx val="0"/>
          <c:order val="1"/>
          <c:tx>
            <c:strRef>
              <c:f>Cyklus!$B$27</c:f>
              <c:strCache>
                <c:ptCount val="1"/>
                <c:pt idx="0">
                  <c:v>Aktuální predikce</c:v>
                </c:pt>
              </c:strCache>
            </c:strRef>
          </c:tx>
          <c:spPr>
            <a:solidFill>
              <a:srgbClr val="A0C7E8"/>
            </a:solidFill>
            <a:ln>
              <a:noFill/>
            </a:ln>
          </c:spPr>
          <c:dLbls>
            <c:showVal val="1"/>
          </c:dLbls>
          <c:cat>
            <c:numRef>
              <c:f>Cyklus!$D$7:$G$7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Cyklus!$D$27:$G$27</c:f>
              <c:numCache>
                <c:formatCode>0.0</c:formatCode>
                <c:ptCount val="4"/>
                <c:pt idx="0">
                  <c:v>-3.2202154224561741</c:v>
                </c:pt>
                <c:pt idx="1">
                  <c:v>-2.9272675940853312</c:v>
                </c:pt>
                <c:pt idx="2">
                  <c:v>-2.4667952185455246</c:v>
                </c:pt>
                <c:pt idx="3">
                  <c:v>-1.6279922544403802</c:v>
                </c:pt>
              </c:numCache>
            </c:numRef>
          </c:val>
        </c:ser>
        <c:axId val="77265536"/>
        <c:axId val="77398400"/>
      </c:barChart>
      <c:catAx>
        <c:axId val="77265536"/>
        <c:scaling>
          <c:orientation val="minMax"/>
        </c:scaling>
        <c:axPos val="b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majorTickMark val="none"/>
        <c:tickLblPos val="low"/>
        <c:crossAx val="77398400"/>
        <c:crosses val="autoZero"/>
        <c:auto val="1"/>
        <c:lblAlgn val="ctr"/>
        <c:lblOffset val="100"/>
      </c:catAx>
      <c:valAx>
        <c:axId val="77398400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.0" sourceLinked="1"/>
        <c:majorTickMark val="none"/>
        <c:tickLblPos val="nextTo"/>
        <c:crossAx val="77265536"/>
        <c:crosses val="autoZero"/>
        <c:crossBetween val="between"/>
      </c:valAx>
      <c:spPr>
        <a:solidFill>
          <a:sysClr val="window" lastClr="FFFFFF"/>
        </a:solidFill>
        <a:ln>
          <a:solidFill>
            <a:sysClr val="windowText" lastClr="000000"/>
          </a:solidFill>
        </a:ln>
      </c:spPr>
    </c:plotArea>
    <c:legend>
      <c:legendPos val="r"/>
      <c:layout>
        <c:manualLayout>
          <c:xMode val="edge"/>
          <c:yMode val="edge"/>
          <c:x val="0.54934273175996295"/>
          <c:y val="0.78994178212938693"/>
          <c:w val="0.42758106242163568"/>
          <c:h val="0.1253625804228112"/>
        </c:manualLayout>
      </c:layout>
      <c:spPr>
        <a:solidFill>
          <a:schemeClr val="bg1"/>
        </a:solidFill>
      </c:spPr>
    </c:legend>
    <c:plotVisOnly val="1"/>
    <c:dispBlanksAs val="gap"/>
  </c:chart>
  <c:spPr>
    <a:noFill/>
    <a:ln>
      <a:noFill/>
    </a:ln>
  </c:spPr>
  <c:txPr>
    <a:bodyPr/>
    <a:lstStyle/>
    <a:p>
      <a:pPr>
        <a:defRPr sz="1100" b="1"/>
      </a:pPr>
      <a:endParaRPr lang="cs-CZ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4.3511592300962375E-2"/>
          <c:y val="2.7144940215806372E-2"/>
          <c:w val="0.9264350582375287"/>
          <c:h val="0.89719889180519119"/>
        </c:manualLayout>
      </c:layout>
      <c:barChart>
        <c:barDir val="col"/>
        <c:grouping val="stacked"/>
        <c:ser>
          <c:idx val="3"/>
          <c:order val="0"/>
          <c:tx>
            <c:strRef>
              <c:f>'Graf deficity'!$B$29:$C$29</c:f>
              <c:strCache>
                <c:ptCount val="1"/>
                <c:pt idx="0">
                  <c:v>Strukturální saldo</c:v>
                </c:pt>
              </c:strCache>
            </c:strRef>
          </c:tx>
          <c:spPr>
            <a:solidFill>
              <a:srgbClr val="31527B"/>
            </a:solidFill>
          </c:spPr>
          <c:cat>
            <c:numRef>
              <c:f>'Graf deficity'!$M$25:$S$25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'Graf deficity'!$M$29:$S$29</c:f>
              <c:numCache>
                <c:formatCode>0.0</c:formatCode>
                <c:ptCount val="7"/>
                <c:pt idx="0">
                  <c:v>-5.0790959758777943</c:v>
                </c:pt>
                <c:pt idx="1">
                  <c:v>-4.2901969772896882</c:v>
                </c:pt>
                <c:pt idx="2">
                  <c:v>-2.6984880812536529</c:v>
                </c:pt>
                <c:pt idx="3">
                  <c:v>-2.1174249829057112</c:v>
                </c:pt>
                <c:pt idx="4">
                  <c:v>-1.887146170615922</c:v>
                </c:pt>
                <c:pt idx="5">
                  <c:v>-1.7560016199775978</c:v>
                </c:pt>
                <c:pt idx="6">
                  <c:v>-1.2806433263221151</c:v>
                </c:pt>
              </c:numCache>
            </c:numRef>
          </c:val>
        </c:ser>
        <c:ser>
          <c:idx val="1"/>
          <c:order val="2"/>
          <c:tx>
            <c:strRef>
              <c:f>'Graf deficity'!$B$27:$C$27</c:f>
              <c:strCache>
                <c:ptCount val="1"/>
                <c:pt idx="0">
                  <c:v>Cyklická složka salda</c:v>
                </c:pt>
              </c:strCache>
            </c:strRef>
          </c:tx>
          <c:spPr>
            <a:solidFill>
              <a:srgbClr val="A0C7E8"/>
            </a:solidFill>
          </c:spPr>
          <c:cat>
            <c:numRef>
              <c:f>'Graf deficity'!$M$25:$S$25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'Graf deficity'!$M$27:$S$27</c:f>
              <c:numCache>
                <c:formatCode>0.0</c:formatCode>
                <c:ptCount val="7"/>
                <c:pt idx="0">
                  <c:v>-1.0736495796851893</c:v>
                </c:pt>
                <c:pt idx="1">
                  <c:v>-0.55350019986766474</c:v>
                </c:pt>
                <c:pt idx="2">
                  <c:v>-0.2732000474883351</c:v>
                </c:pt>
                <c:pt idx="3">
                  <c:v>-0.84000000000000019</c:v>
                </c:pt>
                <c:pt idx="4">
                  <c:v>-0.94000000000000017</c:v>
                </c:pt>
                <c:pt idx="5">
                  <c:v>-0.6615373303131703</c:v>
                </c:pt>
                <c:pt idx="6">
                  <c:v>-0.3000000000000001</c:v>
                </c:pt>
              </c:numCache>
            </c:numRef>
          </c:val>
        </c:ser>
        <c:ser>
          <c:idx val="2"/>
          <c:order val="3"/>
          <c:tx>
            <c:strRef>
              <c:f>'Graf deficity'!$B$28:$C$28</c:f>
              <c:strCache>
                <c:ptCount val="1"/>
                <c:pt idx="0">
                  <c:v>Jednorázové operace</c:v>
                </c:pt>
              </c:strCache>
            </c:strRef>
          </c:tx>
          <c:spPr>
            <a:solidFill>
              <a:srgbClr val="DBE5F1"/>
            </a:solidFill>
          </c:spPr>
          <c:cat>
            <c:numRef>
              <c:f>'Graf deficity'!$M$25:$S$25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'Graf deficity'!$M$28:$S$28</c:f>
              <c:numCache>
                <c:formatCode>0.0</c:formatCode>
                <c:ptCount val="7"/>
                <c:pt idx="0">
                  <c:v>0.31380834263784629</c:v>
                </c:pt>
                <c:pt idx="1">
                  <c:v>1.745712918155868E-2</c:v>
                </c:pt>
                <c:pt idx="2">
                  <c:v>-0.12343078763023924</c:v>
                </c:pt>
                <c:pt idx="3">
                  <c:v>-0.26279043955046399</c:v>
                </c:pt>
                <c:pt idx="4">
                  <c:v>-5.0990144553232822E-2</c:v>
                </c:pt>
                <c:pt idx="5">
                  <c:v>-4.9256268254756833E-2</c:v>
                </c:pt>
                <c:pt idx="6">
                  <c:v>-4.7348928118265507E-2</c:v>
                </c:pt>
              </c:numCache>
            </c:numRef>
          </c:val>
        </c:ser>
        <c:gapWidth val="75"/>
        <c:overlap val="100"/>
        <c:axId val="77426048"/>
        <c:axId val="77436032"/>
      </c:barChart>
      <c:lineChart>
        <c:grouping val="standard"/>
        <c:ser>
          <c:idx val="0"/>
          <c:order val="1"/>
          <c:tx>
            <c:strRef>
              <c:f>'Graf deficity'!$B$26:$C$26</c:f>
              <c:strCache>
                <c:ptCount val="1"/>
                <c:pt idx="0">
                  <c:v>Celkové saldo</c:v>
                </c:pt>
              </c:strCache>
            </c:strRef>
          </c:tx>
          <c:spPr>
            <a:ln w="57150">
              <a:solidFill>
                <a:sysClr val="windowText" lastClr="000000"/>
              </a:solidFill>
            </a:ln>
          </c:spPr>
          <c:marker>
            <c:symbol val="none"/>
          </c:marker>
          <c:cat>
            <c:numRef>
              <c:f>'Graf deficity'!$M$25:$S$25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'Graf deficity'!$M$26:$S$26</c:f>
              <c:numCache>
                <c:formatCode>0.0</c:formatCode>
                <c:ptCount val="7"/>
                <c:pt idx="0">
                  <c:v>-5.8389372129251376</c:v>
                </c:pt>
                <c:pt idx="1">
                  <c:v>-4.8262400479757943</c:v>
                </c:pt>
                <c:pt idx="2">
                  <c:v>-3.0951189163722268</c:v>
                </c:pt>
                <c:pt idx="3">
                  <c:v>-3.2202154224561741</c:v>
                </c:pt>
                <c:pt idx="4">
                  <c:v>-2.8781363151691548</c:v>
                </c:pt>
                <c:pt idx="5">
                  <c:v>-2.4667952185455246</c:v>
                </c:pt>
                <c:pt idx="6">
                  <c:v>-1.6279922544403802</c:v>
                </c:pt>
              </c:numCache>
            </c:numRef>
          </c:val>
        </c:ser>
        <c:marker val="1"/>
        <c:axId val="77426048"/>
        <c:axId val="77436032"/>
      </c:lineChart>
      <c:catAx>
        <c:axId val="77426048"/>
        <c:scaling>
          <c:orientation val="minMax"/>
        </c:scaling>
        <c:axPos val="b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majorTickMark val="none"/>
        <c:tickLblPos val="low"/>
        <c:crossAx val="77436032"/>
        <c:crosses val="autoZero"/>
        <c:auto val="1"/>
        <c:lblAlgn val="ctr"/>
        <c:lblOffset val="100"/>
      </c:catAx>
      <c:valAx>
        <c:axId val="77436032"/>
        <c:scaling>
          <c:orientation val="minMax"/>
          <c:min val="-7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" sourceLinked="0"/>
        <c:majorTickMark val="none"/>
        <c:tickLblPos val="nextTo"/>
        <c:crossAx val="77426048"/>
        <c:crosses val="autoZero"/>
        <c:crossBetween val="between"/>
      </c:valAx>
      <c:spPr>
        <a:solidFill>
          <a:sysClr val="window" lastClr="FFFFFF"/>
        </a:solidFill>
        <a:ln>
          <a:solidFill>
            <a:sysClr val="windowText" lastClr="000000"/>
          </a:solidFill>
        </a:ln>
      </c:spPr>
    </c:plotArea>
    <c:legend>
      <c:legendPos val="r"/>
      <c:layout>
        <c:manualLayout>
          <c:xMode val="edge"/>
          <c:yMode val="edge"/>
          <c:x val="0.62866547619047686"/>
          <c:y val="0.69088787516611749"/>
          <c:w val="0.33921746031746058"/>
          <c:h val="0.22912477779120136"/>
        </c:manualLayout>
      </c:layout>
      <c:spPr>
        <a:solidFill>
          <a:sysClr val="window" lastClr="FFFFFF"/>
        </a:solidFill>
        <a:ln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1100" b="1"/>
      </a:pPr>
      <a:endParaRPr lang="cs-CZ"/>
    </a:p>
  </c:txPr>
  <c:externalData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0.69333</cdr:x>
      <cdr:y>0.75522</cdr:y>
    </cdr:from>
    <cdr:to>
      <cdr:x>0.90667</cdr:x>
      <cdr:y>0.86391</cdr:y>
    </cdr:to>
    <cdr:grpSp>
      <cdr:nvGrpSpPr>
        <cdr:cNvPr id="5" name="Group 15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1934606" y="1413929"/>
          <a:ext cx="595284" cy="203490"/>
          <a:chOff x="-11629796" y="-818692"/>
          <a:chExt cx="8863193" cy="933793"/>
        </a:xfrm>
      </cdr:grpSpPr>
      <cdr:sp macro="" textlink="">
        <cdr:nvSpPr>
          <cdr:cNvPr id="6" name="text 2"/>
          <cdr:cNvSpPr txBox="1"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-11629796" y="-818692"/>
            <a:ext cx="8863193" cy="93379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  <a:extLst xmlns:a="http://schemas.openxmlformats.org/drawingml/2006/main">
            <a:ext uri="{909E8E84-426E-40DD-AFC4-6F175D3DCCD1}"/>
            <a:ext uri="{91240B29-F687-4F45-9708-019B960494DF}"/>
          </a:extLst>
        </cdr:spPr>
        <cdr:txBody>
          <a:bodyPr xmlns:a="http://schemas.openxmlformats.org/drawingml/2006/main" wrap="square" lIns="0" tIns="36000" rIns="0" bIns="0" anchor="t" upright="1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 rtl="0">
              <a:defRPr sz="1000"/>
            </a:pPr>
            <a:r>
              <a:rPr lang="cs-CZ" sz="900" b="1" i="0" u="none" strike="noStrike" baseline="0" dirty="0">
                <a:solidFill>
                  <a:srgbClr val="000000"/>
                </a:solidFill>
                <a:latin typeface="Calibri"/>
                <a:cs typeface="Calibri"/>
              </a:rPr>
              <a:t>Predikce</a:t>
            </a:r>
            <a:endParaRPr lang="cs-CZ" sz="900" dirty="0"/>
          </a:p>
        </cdr:txBody>
      </cdr:sp>
    </cdr:grpSp>
  </cdr:relSizeAnchor>
  <cdr:relSizeAnchor xmlns:cdr="http://schemas.openxmlformats.org/drawingml/2006/chartDrawing">
    <cdr:from>
      <cdr:x>0.66667</cdr:x>
      <cdr:y>0.06169</cdr:y>
    </cdr:from>
    <cdr:to>
      <cdr:x>0.66667</cdr:x>
      <cdr:y>0.87131</cdr:y>
    </cdr:to>
    <cdr:sp macro="" textlink="">
      <cdr:nvSpPr>
        <cdr:cNvPr id="10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1800200" y="108884"/>
          <a:ext cx="1" cy="1429038"/>
        </a:xfrm>
        <a:custGeom xmlns:a="http://schemas.openxmlformats.org/drawingml/2006/main">
          <a:avLst/>
          <a:gdLst>
            <a:gd name="connsiteX0" fmla="*/ 0 w 10000"/>
            <a:gd name="connsiteY0" fmla="*/ 0 h 10000"/>
            <a:gd name="connsiteX1" fmla="*/ 10000 w 10000"/>
            <a:gd name="connsiteY1" fmla="*/ 10000 h 10000"/>
            <a:gd name="connsiteX0" fmla="*/ 0 w 10000"/>
            <a:gd name="connsiteY0" fmla="*/ 0 h 8721"/>
            <a:gd name="connsiteX1" fmla="*/ 10000 w 10000"/>
            <a:gd name="connsiteY1" fmla="*/ 8721 h 8721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</a:cxnLst>
          <a:rect l="l" t="t" r="r" b="b"/>
          <a:pathLst>
            <a:path w="10000" h="8721">
              <a:moveTo>
                <a:pt x="0" y="0"/>
              </a:moveTo>
              <a:cubicBezTo>
                <a:pt x="3333" y="3333"/>
                <a:pt x="6667" y="5388"/>
                <a:pt x="10000" y="8721"/>
              </a:cubicBezTo>
            </a:path>
          </a:pathLst>
        </a:custGeom>
        <a:noFill xmlns:a="http://schemas.openxmlformats.org/drawingml/2006/main"/>
        <a:ln xmlns:a="http://schemas.openxmlformats.org/drawingml/2006/main" w="12700">
          <a:solidFill>
            <a:srgbClr val="000000"/>
          </a:solidFill>
          <a:round/>
          <a:headEnd/>
          <a:tailEnd/>
        </a:ln>
        <a:extLst xmlns:a="http://schemas.openxmlformats.org/drawingml/2006/main">
          <a:ext uri="{909E8E84-426E-40DD-AFC4-6F175D3DCCD1}"/>
        </a:extLst>
      </cdr:spPr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cs-CZ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0.64348</cdr:x>
      <cdr:y>0.05655</cdr:y>
    </cdr:from>
    <cdr:to>
      <cdr:x>0.64348</cdr:x>
      <cdr:y>0.88251</cdr:y>
    </cdr:to>
    <cdr:sp macro="" textlink="">
      <cdr:nvSpPr>
        <cdr:cNvPr id="206851" name="Line 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3938086" y="150755"/>
          <a:ext cx="0" cy="2155641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/>
          <a:ext uri="{91240B29-F687-4F45-9708-019B960494DF}"/>
        </a:extLst>
      </cdr:spPr>
    </cdr:sp>
  </cdr:relSizeAnchor>
  <cdr:relSizeAnchor xmlns:cdr="http://schemas.openxmlformats.org/drawingml/2006/chartDrawing">
    <cdr:from>
      <cdr:x>0.6461</cdr:x>
      <cdr:y>0.04354</cdr:y>
    </cdr:from>
    <cdr:to>
      <cdr:x>0.95717</cdr:x>
      <cdr:y>0.92254</cdr:y>
    </cdr:to>
    <cdr:grpSp>
      <cdr:nvGrpSpPr>
        <cdr:cNvPr id="206854" name="Group 6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1721402" y="80760"/>
          <a:ext cx="828782" cy="1630409"/>
          <a:chOff x="7412250" y="133719"/>
          <a:chExt cx="1760668" cy="3343039"/>
        </a:xfrm>
      </cdr:grpSpPr>
      <cdr:sp macro="" textlink="">
        <cdr:nvSpPr>
          <cdr:cNvPr id="206850" name="text 2"/>
          <cdr:cNvSpPr txBox="1"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7412250" y="133721"/>
            <a:ext cx="1760668" cy="3343037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  <a:extLst xmlns:a="http://schemas.openxmlformats.org/drawingml/2006/main">
            <a:ext uri="{909E8E84-426E-40DD-AFC4-6F175D3DCCD1}"/>
            <a:ext uri="{91240B29-F687-4F45-9708-019B960494DF}"/>
          </a:extLst>
        </cdr:spPr>
        <cdr:txBody>
          <a:bodyPr xmlns:a="http://schemas.openxmlformats.org/drawingml/2006/main" vertOverflow="clip" wrap="square" lIns="0" tIns="36000" rIns="0" bIns="0" anchor="t" upright="1"/>
          <a:lstStyle xmlns:a="http://schemas.openxmlformats.org/drawingml/2006/main"/>
          <a:p xmlns:a="http://schemas.openxmlformats.org/drawingml/2006/main">
            <a:pPr algn="ctr" rtl="0">
              <a:defRPr sz="1000"/>
            </a:pPr>
            <a:r>
              <a:rPr lang="cs-CZ" sz="900" b="1" i="0" u="none" strike="noStrike" baseline="0" dirty="0">
                <a:solidFill>
                  <a:srgbClr val="000000"/>
                </a:solidFill>
                <a:latin typeface="Calibri"/>
                <a:cs typeface="Calibri"/>
              </a:rPr>
              <a:t>Predikce</a:t>
            </a:r>
            <a:endParaRPr lang="cs-CZ" sz="900" dirty="0"/>
          </a:p>
        </cdr:txBody>
      </cdr:sp>
      <cdr:sp macro="" textlink="">
        <cdr:nvSpPr>
          <cdr:cNvPr id="206852" name="Line 4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7412252" y="133719"/>
            <a:ext cx="0" cy="3148709"/>
          </a:xfrm>
          <a:custGeom xmlns:a="http://schemas.openxmlformats.org/drawingml/2006/main">
            <a:avLst/>
            <a:gdLst>
              <a:gd name="connsiteX0" fmla="*/ 0 w 10000"/>
              <a:gd name="connsiteY0" fmla="*/ 0 h 10000"/>
              <a:gd name="connsiteX1" fmla="*/ 10000 w 10000"/>
              <a:gd name="connsiteY1" fmla="*/ 10000 h 10000"/>
              <a:gd name="connsiteX0" fmla="*/ 0 w 0"/>
              <a:gd name="connsiteY0" fmla="*/ 0 h 9416"/>
              <a:gd name="connsiteX1" fmla="*/ 0 w 0"/>
              <a:gd name="connsiteY1" fmla="*/ 9416 h 9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416">
                <a:moveTo>
                  <a:pt x="0" y="0"/>
                </a:moveTo>
                <a:cubicBezTo>
                  <a:pt x="3333" y="3333"/>
                  <a:pt x="-3333" y="6083"/>
                  <a:pt x="0" y="9416"/>
                </a:cubicBezTo>
              </a:path>
            </a:pathLst>
          </a:custGeom>
          <a:noFill xmlns:a="http://schemas.openxmlformats.org/drawingml/2006/main"/>
          <a:ln xmlns:a="http://schemas.openxmlformats.org/drawingml/2006/main" w="15875">
            <a:solidFill>
              <a:srgbClr val="000000"/>
            </a:solidFill>
            <a:round/>
            <a:headEnd/>
            <a:tailEnd/>
          </a:ln>
          <a:extLst xmlns:a="http://schemas.openxmlformats.org/drawingml/2006/main">
            <a:ext uri="{909E8E84-426E-40DD-AFC4-6F175D3DCCD1}"/>
          </a:extLst>
        </cdr:spPr>
      </cdr: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A2E9EA3-8ECF-409A-B9D0-8E0E3AB29294}" type="datetimeFigureOut">
              <a:rPr lang="cs-CZ"/>
              <a:pPr>
                <a:defRPr/>
              </a:pPr>
              <a:t>19.7.2012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D10C64A-80F6-4102-8FA7-4DEF03A83B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879BF545-615E-45E9-97FB-3D80D92708C9}" type="datetimeFigureOut">
              <a:rPr lang="cs-CZ"/>
              <a:pPr>
                <a:defRPr/>
              </a:pPr>
              <a:t>19.7.2012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0016A196-471E-4429-9353-D64580D2CC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sz="1600" smtClean="0">
              <a:latin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1F5A2E-BF38-4217-B15D-6DD3BDFF5420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B61A64-BA92-4BC9-8C50-26A00626B3E7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lnSpc>
                <a:spcPct val="80000"/>
              </a:lnSpc>
            </a:pPr>
            <a:endParaRPr lang="cs-CZ" sz="130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D0F2CB-195D-465C-BFA9-E61302648047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sz="160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99E784-8D63-4ECA-B6C0-873A0AC6D25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sz="160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7E4462-602B-4653-B799-75E16880CB71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05BE806-6CAE-4982-AA93-67A466B2B612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sz="1600" smtClean="0">
              <a:latin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CF9A20-C4A8-433A-A23F-4A321BB6B571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sz="1600" smtClean="0">
              <a:latin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CF75A-3AB8-423F-A6C9-D5F863B2A66F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sz="1400" smtClean="0">
              <a:latin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4A11A0-DEC8-452C-99B7-69B91A121D64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ts val="1800"/>
              </a:spcBef>
              <a:buSzPct val="80000"/>
              <a:buFont typeface="Calibri" pitchFamily="34" charset="0"/>
              <a:buNone/>
            </a:pPr>
            <a:endParaRPr lang="cs-CZ" sz="1500" smtClean="0">
              <a:latin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7B32CF-7546-4E71-AB30-B177C54B1961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sz="1600" smtClean="0"/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3778250" y="9429750"/>
            <a:ext cx="2889250" cy="496888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8DD2FA8-96ED-4EFB-8AEB-F354778908EA}" type="slidenum">
              <a:rPr lang="cs-CZ" sz="1200" b="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cs-CZ" sz="1200" b="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sz="1600" smtClean="0">
              <a:latin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76007E-2017-448F-B527-2DD3908FB583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Aft>
                <a:spcPts val="1200"/>
              </a:spcAft>
            </a:pPr>
            <a:endParaRPr lang="cs-CZ" sz="160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614DBE-83DC-4AC3-90FF-AAD01E8820AF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lnSpc>
                <a:spcPct val="90000"/>
              </a:lnSpc>
            </a:pPr>
            <a:endParaRPr lang="cs-CZ" sz="150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1F8335-D968-4E4B-86FD-F4DBB01CC058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 descr="Obrázek_tr"/>
          <p:cNvSpPr>
            <a:spLocks noChangeArrowheads="1"/>
          </p:cNvSpPr>
          <p:nvPr/>
        </p:nvSpPr>
        <p:spPr bwMode="auto">
          <a:xfrm>
            <a:off x="0" y="6427788"/>
            <a:ext cx="9144000" cy="430212"/>
          </a:xfrm>
          <a:prstGeom prst="rect">
            <a:avLst/>
          </a:prstGeom>
          <a:blipFill dpi="0" rotWithShape="0">
            <a:blip r:embed="rId2" cstate="print">
              <a:alphaModFix amt="70000"/>
            </a:blip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grpSp>
        <p:nvGrpSpPr>
          <p:cNvPr id="5" name="Skupina 6"/>
          <p:cNvGrpSpPr>
            <a:grpSpLocks/>
          </p:cNvGrpSpPr>
          <p:nvPr/>
        </p:nvGrpSpPr>
        <p:grpSpPr bwMode="auto">
          <a:xfrm>
            <a:off x="365125" y="357188"/>
            <a:ext cx="5214938" cy="1414462"/>
            <a:chOff x="365125" y="357188"/>
            <a:chExt cx="5214938" cy="1414462"/>
          </a:xfrm>
        </p:grpSpPr>
        <p:sp>
          <p:nvSpPr>
            <p:cNvPr id="6" name="TextovéPole 5"/>
            <p:cNvSpPr txBox="1"/>
            <p:nvPr/>
          </p:nvSpPr>
          <p:spPr>
            <a:xfrm>
              <a:off x="1508125" y="492125"/>
              <a:ext cx="4071938" cy="5794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cs-CZ" sz="3200" smtClean="0">
                  <a:solidFill>
                    <a:srgbClr val="3A5C86"/>
                  </a:solidFill>
                  <a:latin typeface="Calibri" pitchFamily="34" charset="0"/>
                </a:rPr>
                <a:t>Ministerstvo financí</a:t>
              </a:r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1506538" y="920750"/>
              <a:ext cx="3786187" cy="5794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cs-CZ" sz="3200" b="0" dirty="0" smtClean="0">
                  <a:solidFill>
                    <a:srgbClr val="3A5C86"/>
                  </a:solidFill>
                  <a:latin typeface="Calibri" pitchFamily="34" charset="0"/>
                </a:rPr>
                <a:t>ČESKÉ REPUBLIKY</a:t>
              </a:r>
            </a:p>
          </p:txBody>
        </p:sp>
        <p:pic>
          <p:nvPicPr>
            <p:cNvPr id="8" name="Picture 2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5125" y="357188"/>
              <a:ext cx="1206500" cy="1414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1547813" y="6584950"/>
            <a:ext cx="6624637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 b="0">
                <a:solidFill>
                  <a:srgbClr val="17375E"/>
                </a:solidFill>
              </a:rPr>
              <a:t>Ministerstvo financí </a:t>
            </a:r>
            <a:r>
              <a:rPr lang="cs-CZ" sz="1300" b="0">
                <a:solidFill>
                  <a:srgbClr val="17375E"/>
                </a:solidFill>
              </a:rPr>
              <a:t>Č</a:t>
            </a:r>
            <a:r>
              <a:rPr lang="cs-CZ" sz="1400" b="0">
                <a:solidFill>
                  <a:srgbClr val="17375E"/>
                </a:solidFill>
              </a:rPr>
              <a:t>eské republiky</a:t>
            </a:r>
            <a:r>
              <a:rPr lang="cs-CZ" sz="1400" b="0">
                <a:solidFill>
                  <a:srgbClr val="17375E"/>
                </a:solidFill>
                <a:latin typeface="Arial" charset="0"/>
              </a:rPr>
              <a:t>, </a:t>
            </a:r>
            <a:r>
              <a:rPr lang="cs-CZ" sz="1400" b="0">
                <a:solidFill>
                  <a:srgbClr val="17375E"/>
                </a:solidFill>
              </a:rPr>
              <a:t>Letenská 15, 118 10 Praha 1, +420 257 041 111  </a:t>
            </a:r>
          </a:p>
        </p:txBody>
      </p:sp>
      <p:sp>
        <p:nvSpPr>
          <p:cNvPr id="10" name="Obdélník 2"/>
          <p:cNvSpPr/>
          <p:nvPr userDrawn="1"/>
        </p:nvSpPr>
        <p:spPr>
          <a:xfrm>
            <a:off x="1571625" y="5343525"/>
            <a:ext cx="6888163" cy="27781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 typeface="Calibri" pitchFamily="34" charset="0"/>
              <a:buNone/>
              <a:defRPr/>
            </a:pPr>
            <a:r>
              <a:rPr lang="cs-CZ" sz="1200" dirty="0"/>
              <a:t>ministr financí</a:t>
            </a:r>
            <a:endParaRPr lang="en-GB" sz="1200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ctrTitle"/>
          </p:nvPr>
        </p:nvSpPr>
        <p:spPr>
          <a:xfrm>
            <a:off x="1547813" y="3471863"/>
            <a:ext cx="6911975" cy="1470025"/>
          </a:xfrm>
        </p:spPr>
        <p:txBody>
          <a:bodyPr anchor="b"/>
          <a:lstStyle>
            <a:lvl1pPr>
              <a:defRPr sz="4400" smtClean="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16387" name="Zástupný symbol pro text 2"/>
          <p:cNvSpPr>
            <a:spLocks noGrp="1"/>
          </p:cNvSpPr>
          <p:nvPr>
            <p:ph type="subTitle" idx="1"/>
          </p:nvPr>
        </p:nvSpPr>
        <p:spPr>
          <a:xfrm>
            <a:off x="1547813" y="5013325"/>
            <a:ext cx="6911975" cy="359891"/>
          </a:xfrm>
        </p:spPr>
        <p:txBody>
          <a:bodyPr lIns="126000" anchor="t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itchFamily="34" charset="0"/>
              <a:buNone/>
              <a:tabLst/>
              <a:defRPr sz="18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smtClean="0"/>
              <a:t>Klepnutím lze upravit styl předlohy podnadpisů.</a:t>
            </a:r>
            <a:endParaRPr lang="en-GB" noProof="0" dirty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Fiskální strategie ve světle nové makroekonomické predikce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Fiskální strategie ve světle nové makroekonomické predikce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děkov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 userDrawn="1"/>
        </p:nvSpPr>
        <p:spPr bwMode="auto">
          <a:xfrm>
            <a:off x="1071563" y="3789363"/>
            <a:ext cx="67405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smtClean="0"/>
              <a:t>Thank you for your attention.</a:t>
            </a:r>
            <a:endParaRPr lang="en-GB"/>
          </a:p>
        </p:txBody>
      </p:sp>
      <p:sp>
        <p:nvSpPr>
          <p:cNvPr id="5" name="Obdélník 1"/>
          <p:cNvSpPr/>
          <p:nvPr userDrawn="1"/>
        </p:nvSpPr>
        <p:spPr>
          <a:xfrm>
            <a:off x="1116013" y="5229225"/>
            <a:ext cx="4572000" cy="2762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1200"/>
              <a:t>Financial Policy Department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/>
          </p:nvPr>
        </p:nvSpPr>
        <p:spPr>
          <a:xfrm>
            <a:off x="1116285" y="4945409"/>
            <a:ext cx="6696075" cy="355799"/>
          </a:xfrm>
        </p:spPr>
        <p:txBody>
          <a:bodyPr anchor="t"/>
          <a:lstStyle>
            <a:lvl1pPr marL="0" indent="0">
              <a:buNone/>
              <a:defRPr sz="2000"/>
            </a:lvl1pPr>
          </a:lstStyle>
          <a:p>
            <a:pPr lvl="0"/>
            <a:r>
              <a:rPr lang="en-US" noProof="0" smtClean="0"/>
              <a:t>Klepnutím lze upravit styly předlohy textu.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2"/>
          </p:nvPr>
        </p:nvSpPr>
        <p:spPr>
          <a:xfrm>
            <a:off x="1105719" y="5445794"/>
            <a:ext cx="6706641" cy="359470"/>
          </a:xfrm>
        </p:spPr>
        <p:txBody>
          <a:bodyPr anchor="t"/>
          <a:lstStyle>
            <a:lvl1pPr marL="0" indent="0">
              <a:buNone/>
              <a:defRPr sz="1200"/>
            </a:lvl1pPr>
          </a:lstStyle>
          <a:p>
            <a:pPr lvl="0"/>
            <a:r>
              <a:rPr lang="en-US" noProof="0" smtClean="0"/>
              <a:t>Klepnutím lze upravit styly předlohy textu.</a:t>
            </a: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Fiskální strategie ve světle nové makroekonomické predikce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Fiskální strategie ve světle nové makroekonomické predikce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3" y="4406900"/>
            <a:ext cx="6226969" cy="1362075"/>
          </a:xfrm>
        </p:spPr>
        <p:txBody>
          <a:bodyPr anchor="b"/>
          <a:lstStyle>
            <a:lvl1pPr algn="l">
              <a:defRPr sz="4000" b="1" cap="none" baseline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576" y="3645024"/>
            <a:ext cx="1545431" cy="2490069"/>
          </a:xfrm>
        </p:spPr>
        <p:txBody>
          <a:bodyPr anchor="b"/>
          <a:lstStyle>
            <a:lvl1pPr marL="0" indent="0" algn="r">
              <a:buNone/>
              <a:defRPr sz="150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Klepnutím lze upravit styly předlohy textu.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Fiskální strategie ve světle nové makroekonomické predikce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Fiskální strategie ve světle nové makroekonomické predikce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Fiskální strategie ve světle nové makroekonomické predikce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děkov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 userDrawn="1"/>
        </p:nvSpPr>
        <p:spPr bwMode="auto">
          <a:xfrm>
            <a:off x="1071563" y="3789363"/>
            <a:ext cx="75009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cs-CZ" smtClean="0"/>
              <a:t>Děkuji za pozornost.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/>
          </p:nvPr>
        </p:nvSpPr>
        <p:spPr>
          <a:xfrm>
            <a:off x="1116285" y="4945409"/>
            <a:ext cx="6696075" cy="355799"/>
          </a:xfrm>
        </p:spPr>
        <p:txBody>
          <a:bodyPr anchor="t"/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Klepnutím lze upravit styly předlohy textu.</a:t>
            </a: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Fiskální strategie ve světle nové makroekonomické predikce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 descr="Obrázek_tr"/>
          <p:cNvSpPr>
            <a:spLocks noChangeArrowheads="1"/>
          </p:cNvSpPr>
          <p:nvPr/>
        </p:nvSpPr>
        <p:spPr bwMode="auto">
          <a:xfrm>
            <a:off x="0" y="6427788"/>
            <a:ext cx="9144000" cy="430212"/>
          </a:xfrm>
          <a:prstGeom prst="rect">
            <a:avLst/>
          </a:prstGeom>
          <a:blipFill dpi="0" rotWithShape="0">
            <a:blip r:embed="rId2" cstate="print">
              <a:alphaModFix amt="70000"/>
            </a:blip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grpSp>
        <p:nvGrpSpPr>
          <p:cNvPr id="5" name="Skupina 6"/>
          <p:cNvGrpSpPr>
            <a:grpSpLocks/>
          </p:cNvGrpSpPr>
          <p:nvPr/>
        </p:nvGrpSpPr>
        <p:grpSpPr bwMode="auto">
          <a:xfrm>
            <a:off x="365125" y="357188"/>
            <a:ext cx="5214938" cy="1414462"/>
            <a:chOff x="365125" y="357188"/>
            <a:chExt cx="5214938" cy="1414462"/>
          </a:xfrm>
        </p:grpSpPr>
        <p:sp>
          <p:nvSpPr>
            <p:cNvPr id="6" name="TextovéPole 5"/>
            <p:cNvSpPr txBox="1"/>
            <p:nvPr/>
          </p:nvSpPr>
          <p:spPr>
            <a:xfrm>
              <a:off x="1508125" y="492125"/>
              <a:ext cx="4071938" cy="5794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3200" smtClean="0">
                  <a:solidFill>
                    <a:srgbClr val="3A5C86"/>
                  </a:solidFill>
                  <a:latin typeface="Calibri" pitchFamily="34" charset="0"/>
                </a:rPr>
                <a:t>Ministry of Finance</a:t>
              </a:r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1506538" y="920750"/>
              <a:ext cx="3786187" cy="5794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3200" b="0" smtClean="0">
                  <a:solidFill>
                    <a:srgbClr val="3A5C86"/>
                  </a:solidFill>
                  <a:latin typeface="Calibri" pitchFamily="34" charset="0"/>
                </a:rPr>
                <a:t>CZECH REPUBLIC</a:t>
              </a:r>
            </a:p>
          </p:txBody>
        </p:sp>
        <p:pic>
          <p:nvPicPr>
            <p:cNvPr id="8" name="Picture 2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5125" y="357188"/>
              <a:ext cx="1206500" cy="1414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1547813" y="6584950"/>
            <a:ext cx="6985000" cy="300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sz="1400" b="0" smtClean="0">
                <a:solidFill>
                  <a:srgbClr val="17375E"/>
                </a:solidFill>
                <a:latin typeface="Calibri" pitchFamily="34" charset="0"/>
              </a:rPr>
              <a:t>Ministry of Finance of the Czech Republic</a:t>
            </a:r>
            <a:r>
              <a:rPr lang="en-GB" sz="1400" b="0" smtClean="0">
                <a:solidFill>
                  <a:srgbClr val="17375E"/>
                </a:solidFill>
              </a:rPr>
              <a:t>, </a:t>
            </a:r>
            <a:r>
              <a:rPr lang="en-GB" sz="1400" b="0" smtClean="0">
                <a:solidFill>
                  <a:srgbClr val="17375E"/>
                </a:solidFill>
                <a:latin typeface="Calibri" pitchFamily="34" charset="0"/>
              </a:rPr>
              <a:t>Letenská 15, 118 10 </a:t>
            </a:r>
            <a:r>
              <a:rPr lang="cs-CZ" sz="1400" b="0" smtClean="0">
                <a:solidFill>
                  <a:srgbClr val="17375E"/>
                </a:solidFill>
                <a:latin typeface="Calibri" pitchFamily="34" charset="0"/>
              </a:rPr>
              <a:t>Praha</a:t>
            </a:r>
            <a:r>
              <a:rPr lang="en-GB" sz="1400" b="0" smtClean="0">
                <a:solidFill>
                  <a:srgbClr val="17375E"/>
                </a:solidFill>
                <a:latin typeface="Calibri" pitchFamily="34" charset="0"/>
              </a:rPr>
              <a:t> 1, +420 257 041 111  </a:t>
            </a:r>
          </a:p>
        </p:txBody>
      </p:sp>
      <p:sp>
        <p:nvSpPr>
          <p:cNvPr id="10" name="Obdélník 2"/>
          <p:cNvSpPr/>
          <p:nvPr userDrawn="1"/>
        </p:nvSpPr>
        <p:spPr>
          <a:xfrm>
            <a:off x="1571625" y="5373688"/>
            <a:ext cx="6888163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1200" dirty="0"/>
              <a:t>Financial Policy Department,</a:t>
            </a:r>
            <a:br>
              <a:rPr lang="en-GB" sz="1200" dirty="0"/>
            </a:br>
            <a:r>
              <a:rPr lang="en-GB" sz="1200" dirty="0"/>
              <a:t>Ministry of Finance of the Czech Republic</a:t>
            </a:r>
            <a:endParaRPr lang="en-GB" sz="1200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ctrTitle"/>
          </p:nvPr>
        </p:nvSpPr>
        <p:spPr>
          <a:xfrm>
            <a:off x="1547813" y="3471863"/>
            <a:ext cx="6911975" cy="1470025"/>
          </a:xfrm>
        </p:spPr>
        <p:txBody>
          <a:bodyPr anchor="b"/>
          <a:lstStyle>
            <a:lvl1pPr>
              <a:defRPr sz="4400"/>
            </a:lvl1pPr>
          </a:lstStyle>
          <a:p>
            <a:pPr lvl="0"/>
            <a:r>
              <a:rPr lang="en-US" noProof="0" smtClean="0"/>
              <a:t>Klepnutím lze upravit styl předlohy nadpisů.</a:t>
            </a:r>
            <a:endParaRPr lang="en-GB" noProof="0" smtClean="0"/>
          </a:p>
        </p:txBody>
      </p:sp>
      <p:sp>
        <p:nvSpPr>
          <p:cNvPr id="19466" name="Zástupný symbol pro text 2"/>
          <p:cNvSpPr>
            <a:spLocks noGrp="1"/>
          </p:cNvSpPr>
          <p:nvPr>
            <p:ph type="subTitle" idx="1"/>
          </p:nvPr>
        </p:nvSpPr>
        <p:spPr>
          <a:xfrm>
            <a:off x="1547813" y="5013325"/>
            <a:ext cx="6911975" cy="431899"/>
          </a:xfrm>
        </p:spPr>
        <p:txBody>
          <a:bodyPr lIns="126000" anchor="t"/>
          <a:lstStyle>
            <a:lvl1pPr marL="0" indent="0">
              <a:buFont typeface="Calibri" pitchFamily="34" charset="0"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Klepnutím lze upravit styl předlohy podnadpisů.</a:t>
            </a:r>
            <a:endParaRPr lang="en-GB" noProof="0" smtClean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Fiskální strategie ve světle nové makroekonomické predikce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Fiskální strategie ve světle nové makroekonomické predikce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 descr="Obrázek_tr"/>
          <p:cNvSpPr>
            <a:spLocks noChangeArrowheads="1"/>
          </p:cNvSpPr>
          <p:nvPr/>
        </p:nvSpPr>
        <p:spPr bwMode="auto">
          <a:xfrm>
            <a:off x="0" y="6427788"/>
            <a:ext cx="9144000" cy="430212"/>
          </a:xfrm>
          <a:prstGeom prst="rect">
            <a:avLst/>
          </a:prstGeom>
          <a:blipFill dpi="0" rotWithShape="0">
            <a:blip r:embed="rId8" cstate="print">
              <a:alphaModFix amt="70000"/>
            </a:blip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071563" y="928688"/>
            <a:ext cx="75009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Klepnutím lze upravit styl předlohy nadpisů.</a:t>
            </a:r>
          </a:p>
        </p:txBody>
      </p:sp>
      <p:grpSp>
        <p:nvGrpSpPr>
          <p:cNvPr id="1028" name="Skupina 15"/>
          <p:cNvGrpSpPr>
            <a:grpSpLocks/>
          </p:cNvGrpSpPr>
          <p:nvPr/>
        </p:nvGrpSpPr>
        <p:grpSpPr bwMode="auto">
          <a:xfrm>
            <a:off x="-50800" y="-71438"/>
            <a:ext cx="9266238" cy="1133476"/>
            <a:chOff x="-50768" y="-71462"/>
            <a:chExt cx="9266238" cy="1133475"/>
          </a:xfrm>
        </p:grpSpPr>
        <p:pic>
          <p:nvPicPr>
            <p:cNvPr id="1033" name="Picture 3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-50768" y="-71462"/>
              <a:ext cx="9266238" cy="1133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TextovéPole 13"/>
            <p:cNvSpPr txBox="1"/>
            <p:nvPr/>
          </p:nvSpPr>
          <p:spPr>
            <a:xfrm>
              <a:off x="1071595" y="161901"/>
              <a:ext cx="2214562" cy="3381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cs-CZ" sz="1600" smtClean="0">
                  <a:solidFill>
                    <a:schemeClr val="bg1"/>
                  </a:solidFill>
                  <a:latin typeface="Calibri" pitchFamily="34" charset="0"/>
                </a:rPr>
                <a:t>Ministerstvo financí</a:t>
              </a:r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1071595" y="376214"/>
              <a:ext cx="2214562" cy="338137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cs-CZ" sz="1600" b="0" smtClean="0">
                  <a:solidFill>
                    <a:schemeClr val="bg1"/>
                  </a:solidFill>
                  <a:latin typeface="Calibri" pitchFamily="34" charset="0"/>
                </a:rPr>
                <a:t>ČESKÉ REPUBLIKY</a:t>
              </a:r>
            </a:p>
          </p:txBody>
        </p:sp>
      </p:grpSp>
      <p:sp>
        <p:nvSpPr>
          <p:cNvPr id="22" name="Zástupný symbol pro datum 3"/>
          <p:cNvSpPr txBox="1">
            <a:spLocks/>
          </p:cNvSpPr>
          <p:nvPr/>
        </p:nvSpPr>
        <p:spPr bwMode="auto">
          <a:xfrm>
            <a:off x="139700" y="6646863"/>
            <a:ext cx="903288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905065EB-98A2-42C5-A2C6-519E44C9E38B}" type="datetime1">
              <a:rPr lang="cs-CZ" sz="1200" b="0" smtClean="0">
                <a:solidFill>
                  <a:srgbClr val="17375E"/>
                </a:solidFill>
                <a:latin typeface="Calibri" pitchFamily="34" charset="0"/>
              </a:rPr>
              <a:pPr algn="ctr" eaLnBrk="1" hangingPunct="1">
                <a:defRPr/>
              </a:pPr>
              <a:t>19.7.2012</a:t>
            </a:fld>
            <a:endParaRPr lang="cs-CZ" sz="1200" b="0" smtClean="0">
              <a:solidFill>
                <a:srgbClr val="17375E"/>
              </a:solidFill>
              <a:latin typeface="Calibri" pitchFamily="34" charset="0"/>
            </a:endParaRPr>
          </a:p>
        </p:txBody>
      </p:sp>
      <p:sp>
        <p:nvSpPr>
          <p:cNvPr id="23" name="Zástupný symbol pro číslo snímku 5"/>
          <p:cNvSpPr txBox="1">
            <a:spLocks/>
          </p:cNvSpPr>
          <p:nvPr/>
        </p:nvSpPr>
        <p:spPr>
          <a:xfrm>
            <a:off x="8532813" y="400050"/>
            <a:ext cx="614362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fld id="{E213A192-5696-4143-B115-62D5EA68A9AC}" type="slidenum">
              <a:rPr lang="cs-CZ" sz="1200" b="0" smtClean="0">
                <a:solidFill>
                  <a:schemeClr val="bg2"/>
                </a:solidFill>
                <a:latin typeface="Calibri" pitchFamily="34" charset="0"/>
              </a:rPr>
              <a:pPr algn="r" eaLnBrk="1" hangingPunct="1">
                <a:defRPr/>
              </a:pPr>
              <a:t>‹#›</a:t>
            </a:fld>
            <a:endParaRPr lang="cs-CZ" sz="1200" b="0" smtClean="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071563" y="2214563"/>
            <a:ext cx="7500937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71563" y="6646863"/>
            <a:ext cx="746125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200" b="0" smtClean="0">
                <a:solidFill>
                  <a:srgbClr val="17375E"/>
                </a:solidFill>
              </a:defRPr>
            </a:lvl1pPr>
          </a:lstStyle>
          <a:p>
            <a:pPr>
              <a:defRPr/>
            </a:pPr>
            <a:r>
              <a:rPr lang="cs-CZ"/>
              <a:t>Fiskální strategie ve světle nové makroekonomické predikce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8" r:id="rId2"/>
    <p:sldLayoutId id="2147483697" r:id="rId3"/>
    <p:sldLayoutId id="2147483696" r:id="rId4"/>
    <p:sldLayoutId id="2147483695" r:id="rId5"/>
    <p:sldLayoutId id="2147483704" r:id="rId6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Calibri" pitchFamily="34" charset="0"/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Calibri" pitchFamily="34" charset="0"/>
        <a:buChar char="–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Calibri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Calibri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Calibri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1" descr="Obrázek_tr"/>
          <p:cNvSpPr>
            <a:spLocks noChangeArrowheads="1"/>
          </p:cNvSpPr>
          <p:nvPr/>
        </p:nvSpPr>
        <p:spPr bwMode="auto">
          <a:xfrm>
            <a:off x="0" y="6427788"/>
            <a:ext cx="9144000" cy="430212"/>
          </a:xfrm>
          <a:prstGeom prst="rect">
            <a:avLst/>
          </a:prstGeom>
          <a:blipFill dpi="0" rotWithShape="0">
            <a:blip r:embed="rId8" cstate="print">
              <a:alphaModFix amt="70000"/>
            </a:blip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071563" y="928688"/>
            <a:ext cx="75009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 předlohy nadpisů.</a:t>
            </a:r>
          </a:p>
        </p:txBody>
      </p:sp>
      <p:grpSp>
        <p:nvGrpSpPr>
          <p:cNvPr id="8196" name="Skupina 15"/>
          <p:cNvGrpSpPr>
            <a:grpSpLocks/>
          </p:cNvGrpSpPr>
          <p:nvPr/>
        </p:nvGrpSpPr>
        <p:grpSpPr bwMode="auto">
          <a:xfrm>
            <a:off x="-50800" y="-71438"/>
            <a:ext cx="9266238" cy="1133476"/>
            <a:chOff x="-50768" y="-71462"/>
            <a:chExt cx="9266238" cy="1133475"/>
          </a:xfrm>
        </p:grpSpPr>
        <p:pic>
          <p:nvPicPr>
            <p:cNvPr id="8201" name="Picture 3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-50768" y="-71462"/>
              <a:ext cx="9266238" cy="1133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TextovéPole 13"/>
            <p:cNvSpPr txBox="1"/>
            <p:nvPr/>
          </p:nvSpPr>
          <p:spPr>
            <a:xfrm>
              <a:off x="1071595" y="161901"/>
              <a:ext cx="2214562" cy="3365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1600" smtClean="0">
                  <a:solidFill>
                    <a:schemeClr val="bg1"/>
                  </a:solidFill>
                  <a:latin typeface="Calibri" pitchFamily="34" charset="0"/>
                </a:rPr>
                <a:t>Ministry of Finance</a:t>
              </a:r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1071595" y="376214"/>
              <a:ext cx="2214562" cy="338137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1600" b="0" smtClean="0">
                  <a:solidFill>
                    <a:schemeClr val="bg1"/>
                  </a:solidFill>
                  <a:latin typeface="Calibri" pitchFamily="34" charset="0"/>
                </a:rPr>
                <a:t>CZECH REPUBLIC</a:t>
              </a:r>
            </a:p>
          </p:txBody>
        </p:sp>
      </p:grpSp>
      <p:sp>
        <p:nvSpPr>
          <p:cNvPr id="819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071563" y="2214563"/>
            <a:ext cx="7500937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</p:txBody>
      </p:sp>
      <p:sp>
        <p:nvSpPr>
          <p:cNvPr id="22" name="Zástupný symbol pro datum 3"/>
          <p:cNvSpPr txBox="1">
            <a:spLocks/>
          </p:cNvSpPr>
          <p:nvPr/>
        </p:nvSpPr>
        <p:spPr bwMode="auto">
          <a:xfrm>
            <a:off x="139700" y="6646863"/>
            <a:ext cx="903288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2638210D-436E-44CD-84CE-FF7DE1FC7397}" type="datetime1">
              <a:rPr lang="cs-CZ" sz="1200" b="0" smtClean="0">
                <a:solidFill>
                  <a:srgbClr val="17375E"/>
                </a:solidFill>
                <a:latin typeface="Calibri" pitchFamily="34" charset="0"/>
              </a:rPr>
              <a:pPr algn="ctr" eaLnBrk="1" hangingPunct="1">
                <a:defRPr/>
              </a:pPr>
              <a:t>19.7.2012</a:t>
            </a:fld>
            <a:endParaRPr lang="cs-CZ" sz="1200" b="0" smtClean="0">
              <a:solidFill>
                <a:srgbClr val="17375E"/>
              </a:solidFill>
              <a:latin typeface="Calibri" pitchFamily="34" charset="0"/>
            </a:endParaRPr>
          </a:p>
        </p:txBody>
      </p:sp>
      <p:sp>
        <p:nvSpPr>
          <p:cNvPr id="23" name="Zástupný symbol pro číslo snímku 5"/>
          <p:cNvSpPr txBox="1">
            <a:spLocks/>
          </p:cNvSpPr>
          <p:nvPr/>
        </p:nvSpPr>
        <p:spPr>
          <a:xfrm>
            <a:off x="8532813" y="400050"/>
            <a:ext cx="614362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fld id="{B28A10D2-FDC7-4657-9066-B2C85B8D4467}" type="slidenum">
              <a:rPr lang="cs-CZ" sz="1200" b="0" smtClean="0">
                <a:solidFill>
                  <a:srgbClr val="EEECE1"/>
                </a:solidFill>
                <a:latin typeface="Calibri" pitchFamily="34" charset="0"/>
              </a:rPr>
              <a:pPr algn="r" eaLnBrk="1" hangingPunct="1">
                <a:defRPr/>
              </a:pPr>
              <a:t>‹#›</a:t>
            </a:fld>
            <a:endParaRPr lang="cs-CZ" sz="1200" b="0" smtClean="0">
              <a:solidFill>
                <a:srgbClr val="EEECE1"/>
              </a:solidFill>
              <a:latin typeface="Calibri" pitchFamily="34" charset="0"/>
            </a:endParaRPr>
          </a:p>
        </p:txBody>
      </p:sp>
      <p:sp>
        <p:nvSpPr>
          <p:cNvPr id="1845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71563" y="6646863"/>
            <a:ext cx="746125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200" b="0" smtClean="0">
                <a:solidFill>
                  <a:srgbClr val="17375E"/>
                </a:solidFill>
              </a:defRPr>
            </a:lvl1pPr>
          </a:lstStyle>
          <a:p>
            <a:pPr>
              <a:defRPr/>
            </a:pPr>
            <a:r>
              <a:rPr lang="en-GB"/>
              <a:t>Fiskální strategie ve světle nové makroekonomické predikce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2" r:id="rId2"/>
    <p:sldLayoutId id="2147483701" r:id="rId3"/>
    <p:sldLayoutId id="2147483700" r:id="rId4"/>
    <p:sldLayoutId id="2147483699" r:id="rId5"/>
    <p:sldLayoutId id="2147483706" r:id="rId6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Calibri" pitchFamily="34" charset="0"/>
        <a:buChar char="–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ctrTitle"/>
          </p:nvPr>
        </p:nvSpPr>
        <p:spPr>
          <a:xfrm>
            <a:off x="1547813" y="3141663"/>
            <a:ext cx="7272337" cy="1800225"/>
          </a:xfrm>
        </p:spPr>
        <p:txBody>
          <a:bodyPr/>
          <a:lstStyle/>
          <a:p>
            <a:pPr>
              <a:defRPr/>
            </a:pPr>
            <a:r>
              <a:rPr lang="cs-CZ" sz="4200" dirty="0"/>
              <a:t>Fiskální </a:t>
            </a:r>
            <a:r>
              <a:rPr lang="cs-CZ" sz="4200" dirty="0"/>
              <a:t>strategie ve </a:t>
            </a:r>
            <a:r>
              <a:rPr lang="cs-CZ" sz="4200" dirty="0"/>
              <a:t>světle </a:t>
            </a:r>
            <a:r>
              <a:rPr lang="cs-CZ" sz="4200" dirty="0"/>
              <a:t>nové makroekonomické predikce</a:t>
            </a:r>
            <a:endParaRPr lang="cs-CZ" sz="4200" dirty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547813" y="5373688"/>
            <a:ext cx="1152525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Rectangle 3"/>
          <p:cNvSpPr>
            <a:spLocks noGrp="1"/>
          </p:cNvSpPr>
          <p:nvPr>
            <p:ph type="subTitle" idx="1"/>
          </p:nvPr>
        </p:nvSpPr>
        <p:spPr>
          <a:xfrm>
            <a:off x="1547813" y="4941888"/>
            <a:ext cx="6911975" cy="360362"/>
          </a:xfrm>
        </p:spPr>
        <p:txBody>
          <a:bodyPr/>
          <a:lstStyle/>
          <a:p>
            <a:r>
              <a:rPr lang="cs-CZ">
                <a:latin typeface="Arial" charset="0"/>
              </a:rPr>
              <a:t>Premiér Petr NEČAS</a:t>
            </a:r>
          </a:p>
          <a:p>
            <a:r>
              <a:rPr lang="cs-CZ">
                <a:latin typeface="Arial" charset="0"/>
              </a:rPr>
              <a:t>Ministr financí </a:t>
            </a:r>
            <a:r>
              <a:rPr lang="cs-CZ"/>
              <a:t>Miroslav KALOUSEK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6950" y="4406900"/>
            <a:ext cx="6227763" cy="136207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Trajektorie fiskální konsolidace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650" y="3644900"/>
            <a:ext cx="1544638" cy="2490788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3584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/>
              <a:t>Fiskální strategie ve světle nové makroekonomické predikce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Saldo sektoru vládních institucí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(aktuální predikce a predikce Konvergenčního programu z dubna </a:t>
            </a:r>
            <a:r>
              <a:rPr lang="en-US" sz="2000" dirty="0" smtClean="0"/>
              <a:t>‘</a:t>
            </a:r>
            <a:r>
              <a:rPr lang="cs-CZ" sz="2000" dirty="0" smtClean="0"/>
              <a:t>12)</a:t>
            </a:r>
            <a:endParaRPr lang="cs-CZ" sz="2000" dirty="0"/>
          </a:p>
        </p:txBody>
      </p:sp>
      <p:sp>
        <p:nvSpPr>
          <p:cNvPr id="3789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/>
              <a:t>Fiskální strategie ve světle nové makroekonomické predikce</a:t>
            </a:r>
          </a:p>
        </p:txBody>
      </p:sp>
      <p:sp>
        <p:nvSpPr>
          <p:cNvPr id="37891" name="Obdélník 2"/>
          <p:cNvSpPr>
            <a:spLocks noChangeArrowheads="1"/>
          </p:cNvSpPr>
          <p:nvPr/>
        </p:nvSpPr>
        <p:spPr bwMode="auto">
          <a:xfrm>
            <a:off x="6516688" y="2460625"/>
            <a:ext cx="226695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spcAft>
                <a:spcPts val="600"/>
              </a:spcAft>
              <a:buFont typeface="Arial" charset="0"/>
              <a:buChar char="•"/>
            </a:pPr>
            <a:r>
              <a:rPr lang="cs-CZ" sz="1600"/>
              <a:t>ponechání stejné intenzity fiskální konsolidace</a:t>
            </a:r>
            <a:r>
              <a:rPr lang="cs-CZ" sz="1600" b="0"/>
              <a:t>, …</a:t>
            </a:r>
          </a:p>
          <a:p>
            <a:pPr marL="285750" indent="-285750">
              <a:spcAft>
                <a:spcPts val="600"/>
              </a:spcAft>
              <a:buFont typeface="Arial" charset="0"/>
              <a:buChar char="•"/>
            </a:pPr>
            <a:r>
              <a:rPr lang="cs-CZ" sz="1600" b="0"/>
              <a:t>… její další neprohlubování se  zhoršujícím se ekonomickým výhledem …</a:t>
            </a:r>
          </a:p>
          <a:p>
            <a:pPr marL="285750" indent="-285750">
              <a:spcAft>
                <a:spcPts val="600"/>
              </a:spcAft>
              <a:buFont typeface="Arial" charset="0"/>
              <a:buChar char="•"/>
            </a:pPr>
            <a:r>
              <a:rPr lang="cs-CZ" sz="1600" b="0"/>
              <a:t>… vytváří prostor</a:t>
            </a:r>
            <a:br>
              <a:rPr lang="cs-CZ" sz="1600" b="0"/>
            </a:br>
            <a:r>
              <a:rPr lang="cs-CZ" sz="1600" b="0"/>
              <a:t>pro působení </a:t>
            </a:r>
            <a:r>
              <a:rPr lang="cs-CZ" sz="1600"/>
              <a:t>automatických stabilizátorů</a:t>
            </a:r>
          </a:p>
        </p:txBody>
      </p:sp>
      <p:graphicFrame>
        <p:nvGraphicFramePr>
          <p:cNvPr id="10" name="Graf 9"/>
          <p:cNvGraphicFramePr>
            <a:graphicFrameLocks/>
          </p:cNvGraphicFramePr>
          <p:nvPr/>
        </p:nvGraphicFramePr>
        <p:xfrm>
          <a:off x="1187624" y="2467843"/>
          <a:ext cx="5040560" cy="3365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Obdélník 10"/>
          <p:cNvSpPr>
            <a:spLocks noChangeArrowheads="1"/>
          </p:cNvSpPr>
          <p:nvPr/>
        </p:nvSpPr>
        <p:spPr bwMode="auto">
          <a:xfrm>
            <a:off x="1116013" y="2211388"/>
            <a:ext cx="28622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000" i="1"/>
              <a:t>v % HDP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Očištění salda o cyklické a jednorázové vlivy</a:t>
            </a:r>
            <a:endParaRPr lang="cs-CZ" dirty="0"/>
          </a:p>
        </p:txBody>
      </p:sp>
      <p:sp>
        <p:nvSpPr>
          <p:cNvPr id="3993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/>
              <a:t>Fiskální strategie ve světle nové makroekonomické predikce</a:t>
            </a:r>
          </a:p>
        </p:txBody>
      </p:sp>
      <p:sp>
        <p:nvSpPr>
          <p:cNvPr id="39939" name="Obdélník 5"/>
          <p:cNvSpPr>
            <a:spLocks noChangeArrowheads="1"/>
          </p:cNvSpPr>
          <p:nvPr/>
        </p:nvSpPr>
        <p:spPr bwMode="auto">
          <a:xfrm>
            <a:off x="1116013" y="2211388"/>
            <a:ext cx="28622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000" i="1"/>
              <a:t>v % HDP</a:t>
            </a:r>
          </a:p>
        </p:txBody>
      </p:sp>
      <p:sp>
        <p:nvSpPr>
          <p:cNvPr id="39940" name="Obdélník 9"/>
          <p:cNvSpPr>
            <a:spLocks noChangeArrowheads="1"/>
          </p:cNvSpPr>
          <p:nvPr/>
        </p:nvSpPr>
        <p:spPr bwMode="auto">
          <a:xfrm>
            <a:off x="6343650" y="3074988"/>
            <a:ext cx="2374900" cy="238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spcAft>
                <a:spcPts val="600"/>
              </a:spcAft>
              <a:buFont typeface="Arial" charset="0"/>
              <a:buChar char="•"/>
            </a:pPr>
            <a:r>
              <a:rPr lang="cs-CZ" sz="1600" b="0"/>
              <a:t>i přes očekávanou hlubší zápornou produkční mezeru …</a:t>
            </a:r>
          </a:p>
          <a:p>
            <a:pPr marL="285750" indent="-285750">
              <a:spcAft>
                <a:spcPts val="600"/>
              </a:spcAft>
              <a:buFont typeface="Arial" charset="0"/>
              <a:buChar char="•"/>
            </a:pPr>
            <a:r>
              <a:rPr lang="cs-CZ" sz="1600" b="0"/>
              <a:t>… </a:t>
            </a:r>
            <a:r>
              <a:rPr lang="cs-CZ" sz="1600"/>
              <a:t>pokračuje fiskální konsolidace ve stejném tempu </a:t>
            </a:r>
            <a:r>
              <a:rPr lang="cs-CZ" sz="1600" b="0"/>
              <a:t>redukce strukturálního schodku (v průměru kolem 0,4 p.b. ročně).</a:t>
            </a:r>
          </a:p>
        </p:txBody>
      </p:sp>
      <p:graphicFrame>
        <p:nvGraphicFramePr>
          <p:cNvPr id="13" name="Graf 12"/>
          <p:cNvGraphicFramePr>
            <a:graphicFrameLocks/>
          </p:cNvGraphicFramePr>
          <p:nvPr/>
        </p:nvGraphicFramePr>
        <p:xfrm>
          <a:off x="1147664" y="2457080"/>
          <a:ext cx="5040000" cy="3708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Přímá spojnice 8"/>
          <p:cNvCxnSpPr/>
          <p:nvPr/>
        </p:nvCxnSpPr>
        <p:spPr>
          <a:xfrm>
            <a:off x="3390900" y="2538413"/>
            <a:ext cx="0" cy="334803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vnoramenný trojúhelník 2"/>
          <p:cNvSpPr/>
          <p:nvPr/>
        </p:nvSpPr>
        <p:spPr>
          <a:xfrm rot="10800000">
            <a:off x="3492500" y="2997200"/>
            <a:ext cx="2519363" cy="930275"/>
          </a:xfrm>
          <a:custGeom>
            <a:avLst/>
            <a:gdLst>
              <a:gd name="connsiteX0" fmla="*/ 0 w 1656184"/>
              <a:gd name="connsiteY0" fmla="*/ 720080 h 720080"/>
              <a:gd name="connsiteX1" fmla="*/ 1656184 w 1656184"/>
              <a:gd name="connsiteY1" fmla="*/ 0 h 720080"/>
              <a:gd name="connsiteX2" fmla="*/ 1656184 w 1656184"/>
              <a:gd name="connsiteY2" fmla="*/ 720080 h 720080"/>
              <a:gd name="connsiteX3" fmla="*/ 0 w 1656184"/>
              <a:gd name="connsiteY3" fmla="*/ 720080 h 720080"/>
              <a:gd name="connsiteX0" fmla="*/ 0 w 1656184"/>
              <a:gd name="connsiteY0" fmla="*/ 720080 h 720080"/>
              <a:gd name="connsiteX1" fmla="*/ 107776 w 1656184"/>
              <a:gd name="connsiteY1" fmla="*/ 368419 h 720080"/>
              <a:gd name="connsiteX2" fmla="*/ 1656184 w 1656184"/>
              <a:gd name="connsiteY2" fmla="*/ 0 h 720080"/>
              <a:gd name="connsiteX3" fmla="*/ 1656184 w 1656184"/>
              <a:gd name="connsiteY3" fmla="*/ 720080 h 720080"/>
              <a:gd name="connsiteX4" fmla="*/ 0 w 1656184"/>
              <a:gd name="connsiteY4" fmla="*/ 720080 h 720080"/>
              <a:gd name="connsiteX0" fmla="*/ 0 w 1656184"/>
              <a:gd name="connsiteY0" fmla="*/ 615305 h 615305"/>
              <a:gd name="connsiteX1" fmla="*/ 107776 w 1656184"/>
              <a:gd name="connsiteY1" fmla="*/ 263644 h 615305"/>
              <a:gd name="connsiteX2" fmla="*/ 1646659 w 1656184"/>
              <a:gd name="connsiteY2" fmla="*/ 0 h 615305"/>
              <a:gd name="connsiteX3" fmla="*/ 1656184 w 1656184"/>
              <a:gd name="connsiteY3" fmla="*/ 615305 h 615305"/>
              <a:gd name="connsiteX4" fmla="*/ 0 w 1656184"/>
              <a:gd name="connsiteY4" fmla="*/ 615305 h 615305"/>
              <a:gd name="connsiteX0" fmla="*/ 0 w 1656184"/>
              <a:gd name="connsiteY0" fmla="*/ 615305 h 615305"/>
              <a:gd name="connsiteX1" fmla="*/ 107776 w 1656184"/>
              <a:gd name="connsiteY1" fmla="*/ 263644 h 615305"/>
              <a:gd name="connsiteX2" fmla="*/ 1656184 w 1656184"/>
              <a:gd name="connsiteY2" fmla="*/ 0 h 615305"/>
              <a:gd name="connsiteX3" fmla="*/ 1656184 w 1656184"/>
              <a:gd name="connsiteY3" fmla="*/ 615305 h 615305"/>
              <a:gd name="connsiteX4" fmla="*/ 0 w 1656184"/>
              <a:gd name="connsiteY4" fmla="*/ 615305 h 615305"/>
              <a:gd name="connsiteX0" fmla="*/ 157424 w 1813608"/>
              <a:gd name="connsiteY0" fmla="*/ 615305 h 615305"/>
              <a:gd name="connsiteX1" fmla="*/ 265200 w 1813608"/>
              <a:gd name="connsiteY1" fmla="*/ 263644 h 615305"/>
              <a:gd name="connsiteX2" fmla="*/ 1813608 w 1813608"/>
              <a:gd name="connsiteY2" fmla="*/ 0 h 615305"/>
              <a:gd name="connsiteX3" fmla="*/ 1813608 w 1813608"/>
              <a:gd name="connsiteY3" fmla="*/ 615305 h 615305"/>
              <a:gd name="connsiteX4" fmla="*/ 157424 w 1813608"/>
              <a:gd name="connsiteY4" fmla="*/ 615305 h 615305"/>
              <a:gd name="connsiteX0" fmla="*/ 157424 w 1813608"/>
              <a:gd name="connsiteY0" fmla="*/ 615305 h 615305"/>
              <a:gd name="connsiteX1" fmla="*/ 265200 w 1813608"/>
              <a:gd name="connsiteY1" fmla="*/ 263644 h 615305"/>
              <a:gd name="connsiteX2" fmla="*/ 1813608 w 1813608"/>
              <a:gd name="connsiteY2" fmla="*/ 0 h 615305"/>
              <a:gd name="connsiteX3" fmla="*/ 1813608 w 1813608"/>
              <a:gd name="connsiteY3" fmla="*/ 615305 h 615305"/>
              <a:gd name="connsiteX4" fmla="*/ 157424 w 1813608"/>
              <a:gd name="connsiteY4" fmla="*/ 615305 h 615305"/>
              <a:gd name="connsiteX0" fmla="*/ 40047 w 1696231"/>
              <a:gd name="connsiteY0" fmla="*/ 615305 h 615305"/>
              <a:gd name="connsiteX1" fmla="*/ 147823 w 1696231"/>
              <a:gd name="connsiteY1" fmla="*/ 263644 h 615305"/>
              <a:gd name="connsiteX2" fmla="*/ 1696231 w 1696231"/>
              <a:gd name="connsiteY2" fmla="*/ 0 h 615305"/>
              <a:gd name="connsiteX3" fmla="*/ 1696231 w 1696231"/>
              <a:gd name="connsiteY3" fmla="*/ 615305 h 615305"/>
              <a:gd name="connsiteX4" fmla="*/ 40047 w 1696231"/>
              <a:gd name="connsiteY4" fmla="*/ 615305 h 615305"/>
              <a:gd name="connsiteX0" fmla="*/ 0 w 1656184"/>
              <a:gd name="connsiteY0" fmla="*/ 615305 h 615305"/>
              <a:gd name="connsiteX1" fmla="*/ 107776 w 1656184"/>
              <a:gd name="connsiteY1" fmla="*/ 263644 h 615305"/>
              <a:gd name="connsiteX2" fmla="*/ 1656184 w 1656184"/>
              <a:gd name="connsiteY2" fmla="*/ 0 h 615305"/>
              <a:gd name="connsiteX3" fmla="*/ 1656184 w 1656184"/>
              <a:gd name="connsiteY3" fmla="*/ 615305 h 615305"/>
              <a:gd name="connsiteX4" fmla="*/ 0 w 1656184"/>
              <a:gd name="connsiteY4" fmla="*/ 615305 h 615305"/>
              <a:gd name="connsiteX0" fmla="*/ 0 w 1656184"/>
              <a:gd name="connsiteY0" fmla="*/ 615305 h 615305"/>
              <a:gd name="connsiteX1" fmla="*/ 60151 w 1656184"/>
              <a:gd name="connsiteY1" fmla="*/ 254119 h 615305"/>
              <a:gd name="connsiteX2" fmla="*/ 1656184 w 1656184"/>
              <a:gd name="connsiteY2" fmla="*/ 0 h 615305"/>
              <a:gd name="connsiteX3" fmla="*/ 1656184 w 1656184"/>
              <a:gd name="connsiteY3" fmla="*/ 615305 h 615305"/>
              <a:gd name="connsiteX4" fmla="*/ 0 w 1656184"/>
              <a:gd name="connsiteY4" fmla="*/ 615305 h 615305"/>
              <a:gd name="connsiteX0" fmla="*/ 6524 w 1596033"/>
              <a:gd name="connsiteY0" fmla="*/ 615305 h 615305"/>
              <a:gd name="connsiteX1" fmla="*/ 0 w 1596033"/>
              <a:gd name="connsiteY1" fmla="*/ 254119 h 615305"/>
              <a:gd name="connsiteX2" fmla="*/ 1596033 w 1596033"/>
              <a:gd name="connsiteY2" fmla="*/ 0 h 615305"/>
              <a:gd name="connsiteX3" fmla="*/ 1596033 w 1596033"/>
              <a:gd name="connsiteY3" fmla="*/ 615305 h 615305"/>
              <a:gd name="connsiteX4" fmla="*/ 6524 w 1596033"/>
              <a:gd name="connsiteY4" fmla="*/ 615305 h 615305"/>
              <a:gd name="connsiteX0" fmla="*/ 6524 w 1596033"/>
              <a:gd name="connsiteY0" fmla="*/ 615305 h 615305"/>
              <a:gd name="connsiteX1" fmla="*/ 0 w 1596033"/>
              <a:gd name="connsiteY1" fmla="*/ 328727 h 615305"/>
              <a:gd name="connsiteX2" fmla="*/ 1596033 w 1596033"/>
              <a:gd name="connsiteY2" fmla="*/ 0 h 615305"/>
              <a:gd name="connsiteX3" fmla="*/ 1596033 w 1596033"/>
              <a:gd name="connsiteY3" fmla="*/ 615305 h 615305"/>
              <a:gd name="connsiteX4" fmla="*/ 6524 w 1596033"/>
              <a:gd name="connsiteY4" fmla="*/ 615305 h 615305"/>
              <a:gd name="connsiteX0" fmla="*/ 6524 w 1596033"/>
              <a:gd name="connsiteY0" fmla="*/ 662783 h 662783"/>
              <a:gd name="connsiteX1" fmla="*/ 0 w 1596033"/>
              <a:gd name="connsiteY1" fmla="*/ 376205 h 662783"/>
              <a:gd name="connsiteX2" fmla="*/ 1596033 w 1596033"/>
              <a:gd name="connsiteY2" fmla="*/ 0 h 662783"/>
              <a:gd name="connsiteX3" fmla="*/ 1596033 w 1596033"/>
              <a:gd name="connsiteY3" fmla="*/ 662783 h 662783"/>
              <a:gd name="connsiteX4" fmla="*/ 6524 w 1596033"/>
              <a:gd name="connsiteY4" fmla="*/ 662783 h 662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6033" h="662783">
                <a:moveTo>
                  <a:pt x="6524" y="662783"/>
                </a:moveTo>
                <a:lnTo>
                  <a:pt x="0" y="376205"/>
                </a:lnTo>
                <a:lnTo>
                  <a:pt x="1596033" y="0"/>
                </a:lnTo>
                <a:lnTo>
                  <a:pt x="1596033" y="662783"/>
                </a:lnTo>
                <a:lnTo>
                  <a:pt x="6524" y="662783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5" name="Přímá spojnice se šipkou 4"/>
          <p:cNvCxnSpPr>
            <a:stCxn id="3" idx="2"/>
          </p:cNvCxnSpPr>
          <p:nvPr/>
        </p:nvCxnSpPr>
        <p:spPr>
          <a:xfrm flipV="1">
            <a:off x="3492500" y="3357563"/>
            <a:ext cx="2851150" cy="5699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Zaoblený obdélníkový popisek 10"/>
          <p:cNvSpPr/>
          <p:nvPr/>
        </p:nvSpPr>
        <p:spPr>
          <a:xfrm>
            <a:off x="4643438" y="2333625"/>
            <a:ext cx="1539875" cy="539750"/>
          </a:xfrm>
          <a:prstGeom prst="wedgeRoundRectCallout">
            <a:avLst>
              <a:gd name="adj1" fmla="val -22825"/>
              <a:gd name="adj2" fmla="val 106608"/>
              <a:gd name="adj3" fmla="val 16667"/>
            </a:avLst>
          </a:prstGeom>
        </p:spPr>
        <p:style>
          <a:lnRef idx="1">
            <a:schemeClr val="accent1"/>
          </a:lnRef>
          <a:fillRef idx="1001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solidFill>
                  <a:schemeClr val="tx1"/>
                </a:solidFill>
              </a:rPr>
              <a:t>strukturální saldo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2" name="Zaoblený obdélníkový popisek 11"/>
          <p:cNvSpPr/>
          <p:nvPr/>
        </p:nvSpPr>
        <p:spPr>
          <a:xfrm>
            <a:off x="4959350" y="4092575"/>
            <a:ext cx="1223963" cy="503238"/>
          </a:xfrm>
          <a:prstGeom prst="wedgeRoundRectCallout">
            <a:avLst>
              <a:gd name="adj1" fmla="val -89895"/>
              <a:gd name="adj2" fmla="val -82618"/>
              <a:gd name="adj3" fmla="val 16667"/>
            </a:avLst>
          </a:prstGeom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/>
              <a:t>vliv cyklu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419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cs-CZ" b="0" smtClean="0"/>
              <a:t>snaha o takovou konsolidaci, </a:t>
            </a:r>
            <a:r>
              <a:rPr lang="cs-CZ" smtClean="0"/>
              <a:t>která dále neprohlubuje negativní dopad na růst </a:t>
            </a:r>
            <a:r>
              <a:rPr lang="cs-CZ" b="0" smtClean="0"/>
              <a:t>ekonomiky v krátkém období,</a:t>
            </a:r>
          </a:p>
          <a:p>
            <a:pPr>
              <a:spcBef>
                <a:spcPts val="1800"/>
              </a:spcBef>
            </a:pPr>
            <a:r>
              <a:rPr lang="cs-CZ" b="0" smtClean="0"/>
              <a:t>v současné nepříznivé ekonomické situaci:</a:t>
            </a:r>
          </a:p>
          <a:p>
            <a:pPr lvl="1"/>
            <a:r>
              <a:rPr lang="cs-CZ" sz="2000" b="0" smtClean="0"/>
              <a:t>považujeme na jedné straně za žádoucí</a:t>
            </a:r>
            <a:br>
              <a:rPr lang="cs-CZ" sz="2000" b="0" smtClean="0"/>
            </a:br>
            <a:r>
              <a:rPr lang="cs-CZ" sz="2000" smtClean="0"/>
              <a:t>pokračovat v dosavadním konsolidačním úsilí</a:t>
            </a:r>
            <a:r>
              <a:rPr lang="cs-CZ" sz="2000" b="0" smtClean="0"/>
              <a:t>, </a:t>
            </a:r>
          </a:p>
          <a:p>
            <a:pPr lvl="1"/>
            <a:r>
              <a:rPr lang="cs-CZ" sz="2000" b="0" smtClean="0"/>
              <a:t>avšak na straně druhé </a:t>
            </a:r>
            <a:r>
              <a:rPr lang="cs-CZ" sz="2000" smtClean="0"/>
              <a:t>dále jej neprohlubovat</a:t>
            </a:r>
            <a:r>
              <a:rPr lang="cs-CZ" sz="2000" b="0" smtClean="0"/>
              <a:t>, neboť to by se významně promítlo do výkonu české ekonomiky.</a:t>
            </a:r>
          </a:p>
        </p:txBody>
      </p:sp>
      <p:sp>
        <p:nvSpPr>
          <p:cNvPr id="4198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/>
              <a:t>Fiskální strategie ve světle nové makroekonomické predikce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zápatí 3"/>
          <p:cNvSpPr>
            <a:spLocks noGrp="1"/>
          </p:cNvSpPr>
          <p:nvPr>
            <p:ph type="ftr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/>
              <a:t>Fiskální strategie ve světle nové makroekonomické predikce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Struktura prezentace</a:t>
            </a:r>
            <a:endParaRPr lang="cs-CZ" dirty="0"/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1042988" y="2205038"/>
            <a:ext cx="7500937" cy="4000500"/>
          </a:xfrm>
        </p:spPr>
        <p:txBody>
          <a:bodyPr/>
          <a:lstStyle/>
          <a:p>
            <a:pPr marL="712788" indent="-712788">
              <a:spcBef>
                <a:spcPts val="1800"/>
              </a:spcBef>
              <a:spcAft>
                <a:spcPts val="2400"/>
              </a:spcAft>
              <a:buClr>
                <a:srgbClr val="3A5C86"/>
              </a:buClr>
              <a:buSzPct val="200000"/>
              <a:buFont typeface="Calibri" pitchFamily="34" charset="0"/>
              <a:buAutoNum type="arabicPeriod"/>
            </a:pPr>
            <a:r>
              <a:rPr lang="cs-CZ" sz="2400" smtClean="0"/>
              <a:t>Současný makroekonomický vývoj a predikce</a:t>
            </a:r>
          </a:p>
          <a:p>
            <a:pPr marL="712788" indent="-712788">
              <a:spcBef>
                <a:spcPts val="1800"/>
              </a:spcBef>
              <a:spcAft>
                <a:spcPts val="2400"/>
              </a:spcAft>
              <a:buClr>
                <a:srgbClr val="3A5C86"/>
              </a:buClr>
              <a:buSzPct val="200000"/>
              <a:buFont typeface="Calibri" pitchFamily="34" charset="0"/>
              <a:buAutoNum type="arabicPeriod"/>
            </a:pPr>
            <a:r>
              <a:rPr lang="cs-CZ" sz="2400" smtClean="0"/>
              <a:t>Pokladní plnění státního rozpočtu</a:t>
            </a:r>
          </a:p>
          <a:p>
            <a:pPr marL="712788" indent="-712788">
              <a:spcBef>
                <a:spcPts val="1800"/>
              </a:spcBef>
              <a:spcAft>
                <a:spcPts val="2400"/>
              </a:spcAft>
              <a:buClr>
                <a:srgbClr val="3A5C86"/>
              </a:buClr>
              <a:buSzPct val="200000"/>
              <a:buFont typeface="Calibri" pitchFamily="34" charset="0"/>
              <a:buAutoNum type="arabicPeriod"/>
            </a:pPr>
            <a:r>
              <a:rPr lang="cs-CZ" sz="2400" smtClean="0"/>
              <a:t>Predikce hospodaření vládního sektoru a trajektorie fiskální konsolidace</a:t>
            </a:r>
          </a:p>
        </p:txBody>
      </p:sp>
      <p:sp>
        <p:nvSpPr>
          <p:cNvPr id="1945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/>
              <a:t>Fiskální strategie ve světle nové makroekonomické predikce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6950" y="4406900"/>
            <a:ext cx="6227763" cy="1362075"/>
          </a:xfrm>
        </p:spPr>
        <p:txBody>
          <a:bodyPr/>
          <a:lstStyle/>
          <a:p>
            <a:pPr>
              <a:defRPr/>
            </a:pPr>
            <a:r>
              <a:rPr lang="cs-CZ" dirty="0"/>
              <a:t>Současný makroekonomický vývoj a predikce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13" y="3644900"/>
            <a:ext cx="1544637" cy="2490788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2150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/>
              <a:t>Fiskální strategie ve světle nové makroekonomické predikce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Hlavní makroekonomické ukazatele</a:t>
            </a:r>
            <a:endParaRPr lang="cs-CZ" dirty="0" smtClean="0"/>
          </a:p>
        </p:txBody>
      </p:sp>
      <p:sp>
        <p:nvSpPr>
          <p:cNvPr id="25602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/>
              <a:t>Fiskální strategie ve světle nové makroekonomické predikce</a:t>
            </a:r>
          </a:p>
        </p:txBody>
      </p:sp>
      <p:sp>
        <p:nvSpPr>
          <p:cNvPr id="25603" name="Text Box 7"/>
          <p:cNvSpPr txBox="1">
            <a:spLocks noChangeArrowheads="1"/>
          </p:cNvSpPr>
          <p:nvPr/>
        </p:nvSpPr>
        <p:spPr bwMode="auto">
          <a:xfrm>
            <a:off x="1116013" y="5445125"/>
            <a:ext cx="6553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cs-CZ" sz="1000" b="0" i="1"/>
              <a:t>Zdroj: ČSÚ, ČNB. Propočty MF ČR.</a:t>
            </a:r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450" y="2511425"/>
            <a:ext cx="720090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TextovéPole 2"/>
          <p:cNvSpPr txBox="1">
            <a:spLocks noChangeArrowheads="1"/>
          </p:cNvSpPr>
          <p:nvPr/>
        </p:nvSpPr>
        <p:spPr bwMode="auto">
          <a:xfrm>
            <a:off x="1087438" y="2184400"/>
            <a:ext cx="5184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Makroekonomická predikce MF ČR, červenec 2012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5651500" y="2528888"/>
            <a:ext cx="0" cy="28797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Vývoj 10letých státních dluhopisů</a:t>
            </a:r>
          </a:p>
        </p:txBody>
      </p:sp>
      <p:sp>
        <p:nvSpPr>
          <p:cNvPr id="6147" name="Rectangle 3"/>
          <p:cNvSpPr>
            <a:spLocks noGrp="1"/>
          </p:cNvSpPr>
          <p:nvPr>
            <p:ph idx="1"/>
          </p:nvPr>
        </p:nvSpPr>
        <p:spPr>
          <a:xfrm>
            <a:off x="250825" y="1916113"/>
            <a:ext cx="5545138" cy="4321175"/>
          </a:xfrm>
        </p:spPr>
        <p:txBody>
          <a:bodyPr/>
          <a:lstStyle/>
          <a:p>
            <a:pPr marL="358775" indent="-358775">
              <a:spcBef>
                <a:spcPts val="1800"/>
              </a:spcBef>
              <a:buSzPct val="80000"/>
              <a:buFont typeface="Calibri" pitchFamily="34" charset="0"/>
              <a:buChar char="•"/>
            </a:pPr>
            <a:endParaRPr lang="cs-CZ" sz="1800" b="0" smtClean="0"/>
          </a:p>
        </p:txBody>
      </p:sp>
      <p:sp>
        <p:nvSpPr>
          <p:cNvPr id="23555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/>
              <a:t>Fiskální strategie ve světle nové makroekonomické predikce</a:t>
            </a:r>
          </a:p>
        </p:txBody>
      </p:sp>
      <p:sp>
        <p:nvSpPr>
          <p:cNvPr id="9" name="Obdélník 8"/>
          <p:cNvSpPr/>
          <p:nvPr/>
        </p:nvSpPr>
        <p:spPr>
          <a:xfrm>
            <a:off x="5724525" y="4292600"/>
            <a:ext cx="3095625" cy="254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1050" dirty="0"/>
              <a:t>Výnosy 10R státních dluhopisů (v %)</a:t>
            </a:r>
            <a:endParaRPr lang="cs-CZ" sz="1050" dirty="0"/>
          </a:p>
        </p:txBody>
      </p:sp>
      <p:graphicFrame>
        <p:nvGraphicFramePr>
          <p:cNvPr id="10" name="graf 1034"/>
          <p:cNvGraphicFramePr>
            <a:graphicFrameLocks/>
          </p:cNvGraphicFramePr>
          <p:nvPr/>
        </p:nvGraphicFramePr>
        <p:xfrm>
          <a:off x="623780" y="1720903"/>
          <a:ext cx="7897417" cy="4505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Další</a:t>
            </a:r>
            <a:r>
              <a:rPr lang="cs-CZ" smtClean="0"/>
              <a:t> makroekonomické ukazatele</a:t>
            </a:r>
          </a:p>
        </p:txBody>
      </p:sp>
      <p:sp>
        <p:nvSpPr>
          <p:cNvPr id="6147" name="Rectangle 3"/>
          <p:cNvSpPr>
            <a:spLocks noGrp="1"/>
          </p:cNvSpPr>
          <p:nvPr>
            <p:ph idx="4294967295"/>
          </p:nvPr>
        </p:nvSpPr>
        <p:spPr>
          <a:xfrm>
            <a:off x="1116013" y="1916113"/>
            <a:ext cx="4845050" cy="4392612"/>
          </a:xfrm>
        </p:spPr>
        <p:txBody>
          <a:bodyPr/>
          <a:lstStyle/>
          <a:p>
            <a:pPr marL="342900" lvl="1" indent="-342900">
              <a:spcBef>
                <a:spcPts val="1200"/>
              </a:spcBef>
              <a:buSzPct val="80000"/>
              <a:buFontTx/>
              <a:buChar char="•"/>
            </a:pPr>
            <a:r>
              <a:rPr lang="cs-CZ" sz="1800" smtClean="0"/>
              <a:t>průměrná míra inflace</a:t>
            </a:r>
            <a:endParaRPr lang="cs-CZ" sz="1800" smtClean="0">
              <a:latin typeface="Arial" charset="0"/>
            </a:endParaRPr>
          </a:p>
          <a:p>
            <a:pPr lvl="2">
              <a:spcBef>
                <a:spcPts val="1200"/>
              </a:spcBef>
              <a:buSzPct val="80000"/>
              <a:buFontTx/>
              <a:buChar char="•"/>
            </a:pPr>
            <a:r>
              <a:rPr lang="cs-CZ" sz="1600" smtClean="0"/>
              <a:t>3,2 % </a:t>
            </a:r>
            <a:r>
              <a:rPr lang="cs-CZ" sz="1600" b="1" smtClean="0"/>
              <a:t>v roce 2012</a:t>
            </a:r>
          </a:p>
          <a:p>
            <a:pPr lvl="2">
              <a:spcBef>
                <a:spcPct val="0"/>
              </a:spcBef>
              <a:buSzPct val="80000"/>
              <a:buFontTx/>
              <a:buChar char="•"/>
            </a:pPr>
            <a:r>
              <a:rPr lang="cs-CZ" sz="1600" smtClean="0"/>
              <a:t>2,2 % </a:t>
            </a:r>
            <a:r>
              <a:rPr lang="cs-CZ" sz="1600" b="1" smtClean="0"/>
              <a:t>v roce 2013</a:t>
            </a:r>
          </a:p>
          <a:p>
            <a:pPr>
              <a:spcBef>
                <a:spcPts val="1200"/>
              </a:spcBef>
              <a:buSzPct val="80000"/>
              <a:buFontTx/>
              <a:buChar char="•"/>
            </a:pPr>
            <a:r>
              <a:rPr lang="cs-CZ" sz="1800" smtClean="0"/>
              <a:t>situace na trhu práce dobrá, výrazné zhoršení se nečeká </a:t>
            </a:r>
            <a:endParaRPr lang="cs-CZ" sz="1800" b="0" smtClean="0">
              <a:latin typeface="Arial" charset="0"/>
            </a:endParaRPr>
          </a:p>
          <a:p>
            <a:pPr lvl="2">
              <a:spcBef>
                <a:spcPct val="0"/>
              </a:spcBef>
              <a:buSzPct val="80000"/>
              <a:buFontTx/>
              <a:buChar char="•"/>
            </a:pPr>
            <a:r>
              <a:rPr lang="cs-CZ" sz="1600" smtClean="0"/>
              <a:t>mírný nárůst míry nezaměstnanosti na7,0% v roce 2012 a na 7,2 % v roce 2013</a:t>
            </a:r>
          </a:p>
        </p:txBody>
      </p:sp>
      <p:sp>
        <p:nvSpPr>
          <p:cNvPr id="50180" name="Zástupný symbol pro zápatí 1"/>
          <p:cNvSpPr txBox="1">
            <a:spLocks noGrp="1"/>
          </p:cNvSpPr>
          <p:nvPr/>
        </p:nvSpPr>
        <p:spPr bwMode="auto">
          <a:xfrm>
            <a:off x="1071563" y="6646863"/>
            <a:ext cx="74612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cs-CZ" sz="1200" b="0">
                <a:solidFill>
                  <a:srgbClr val="17375E"/>
                </a:solidFill>
              </a:rPr>
              <a:t>Fiskální strategie ve světle nové makroekonomické predikce</a:t>
            </a:r>
          </a:p>
        </p:txBody>
      </p:sp>
      <p:graphicFrame>
        <p:nvGraphicFramePr>
          <p:cNvPr id="5" name="Chart 1"/>
          <p:cNvGraphicFramePr>
            <a:graphicFrameLocks/>
          </p:cNvGraphicFramePr>
          <p:nvPr/>
        </p:nvGraphicFramePr>
        <p:xfrm>
          <a:off x="6084168" y="2222227"/>
          <a:ext cx="2790310" cy="18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Obdélník 5"/>
          <p:cNvSpPr/>
          <p:nvPr/>
        </p:nvSpPr>
        <p:spPr>
          <a:xfrm>
            <a:off x="6011863" y="2039938"/>
            <a:ext cx="3024187" cy="254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1050" dirty="0"/>
              <a:t>Míra nezaměstnanosti VŠPS </a:t>
            </a:r>
            <a:r>
              <a:rPr lang="cs-CZ" sz="1050" b="0" dirty="0"/>
              <a:t>(v %)</a:t>
            </a:r>
            <a:endParaRPr lang="cs-CZ" sz="1050" b="0" dirty="0"/>
          </a:p>
        </p:txBody>
      </p:sp>
      <p:graphicFrame>
        <p:nvGraphicFramePr>
          <p:cNvPr id="7" name="graf 1"/>
          <p:cNvGraphicFramePr>
            <a:graphicFrameLocks/>
          </p:cNvGraphicFramePr>
          <p:nvPr/>
        </p:nvGraphicFramePr>
        <p:xfrm>
          <a:off x="6156176" y="4526483"/>
          <a:ext cx="2664296" cy="1854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Obdélník 10"/>
          <p:cNvSpPr/>
          <p:nvPr/>
        </p:nvSpPr>
        <p:spPr>
          <a:xfrm>
            <a:off x="6084888" y="4310063"/>
            <a:ext cx="2447925" cy="254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050" dirty="0"/>
              <a:t>Objem mezd a platů </a:t>
            </a:r>
            <a:r>
              <a:rPr lang="cs-CZ" sz="1050" b="0" dirty="0"/>
              <a:t>(meziroční růst v %)</a:t>
            </a:r>
            <a:endParaRPr lang="cs-CZ" sz="105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6950" y="4406900"/>
            <a:ext cx="6227763" cy="136207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Pokladní plnění</a:t>
            </a:r>
            <a:br>
              <a:rPr lang="cs-CZ" dirty="0" smtClean="0"/>
            </a:br>
            <a:r>
              <a:rPr lang="cs-CZ" dirty="0" smtClean="0"/>
              <a:t>státního rozpočtu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650" y="3644900"/>
            <a:ext cx="1544638" cy="2490788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2969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/>
              <a:t>Fiskální strategie ve světle nové makroekonomické predikce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928688"/>
            <a:ext cx="7632700" cy="1143000"/>
          </a:xfrm>
        </p:spPr>
        <p:txBody>
          <a:bodyPr/>
          <a:lstStyle/>
          <a:p>
            <a:pPr>
              <a:defRPr/>
            </a:pPr>
            <a:r>
              <a:rPr lang="cs-CZ" dirty="0"/>
              <a:t>Pokladní plnění státního rozpočtu</a:t>
            </a:r>
            <a:br>
              <a:rPr lang="cs-CZ" dirty="0"/>
            </a:br>
            <a:r>
              <a:rPr lang="cs-CZ" dirty="0"/>
              <a:t>za první </a:t>
            </a:r>
            <a:r>
              <a:rPr lang="cs-CZ" dirty="0" smtClean="0"/>
              <a:t>pololetí roku 2012</a:t>
            </a:r>
            <a:endParaRPr lang="cs-CZ" dirty="0"/>
          </a:p>
        </p:txBody>
      </p:sp>
      <p:sp>
        <p:nvSpPr>
          <p:cNvPr id="3174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/>
              <a:t>Fiskální strategie ve světle nové makroekonomické predikce</a:t>
            </a:r>
          </a:p>
        </p:txBody>
      </p:sp>
      <p:sp>
        <p:nvSpPr>
          <p:cNvPr id="31747" name="Obdélník 5"/>
          <p:cNvSpPr>
            <a:spLocks noChangeArrowheads="1"/>
          </p:cNvSpPr>
          <p:nvPr/>
        </p:nvSpPr>
        <p:spPr bwMode="auto">
          <a:xfrm>
            <a:off x="1062038" y="2139950"/>
            <a:ext cx="28622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000" i="1"/>
              <a:t>v % schváleného rozpočtu po změnách</a:t>
            </a:r>
          </a:p>
        </p:txBody>
      </p:sp>
      <p:sp>
        <p:nvSpPr>
          <p:cNvPr id="31748" name="Obdélník 6"/>
          <p:cNvSpPr>
            <a:spLocks noChangeArrowheads="1"/>
          </p:cNvSpPr>
          <p:nvPr/>
        </p:nvSpPr>
        <p:spPr bwMode="auto">
          <a:xfrm>
            <a:off x="1116013" y="5229225"/>
            <a:ext cx="7272337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spcAft>
                <a:spcPts val="600"/>
              </a:spcAft>
              <a:buFont typeface="Arial" charset="0"/>
              <a:buChar char="•"/>
            </a:pPr>
            <a:r>
              <a:rPr lang="cs-CZ" sz="1600"/>
              <a:t>schodek </a:t>
            </a:r>
            <a:r>
              <a:rPr lang="cs-CZ" sz="1600" b="0"/>
              <a:t>ve výši </a:t>
            </a:r>
            <a:r>
              <a:rPr lang="cs-CZ" sz="1600"/>
              <a:t>71,7 mld. Kč,</a:t>
            </a:r>
          </a:p>
          <a:p>
            <a:pPr marL="285750" indent="-285750">
              <a:spcAft>
                <a:spcPts val="600"/>
              </a:spcAft>
              <a:buFont typeface="Arial" charset="0"/>
              <a:buChar char="•"/>
            </a:pPr>
            <a:r>
              <a:rPr lang="cs-CZ" sz="1600" b="0"/>
              <a:t>plnění celkových</a:t>
            </a:r>
            <a:r>
              <a:rPr lang="cs-CZ" sz="1600"/>
              <a:t> příjmů 46,5 % </a:t>
            </a:r>
            <a:r>
              <a:rPr lang="cs-CZ" sz="1600" b="0"/>
              <a:t>(oproti roku 2011 nižší o 1,4 p.b.),</a:t>
            </a:r>
          </a:p>
          <a:p>
            <a:pPr marL="285750" indent="-285750">
              <a:spcAft>
                <a:spcPts val="600"/>
              </a:spcAft>
              <a:buFont typeface="Arial" charset="0"/>
              <a:buChar char="•"/>
            </a:pPr>
            <a:r>
              <a:rPr lang="cs-CZ" sz="1600" b="0"/>
              <a:t>plnění</a:t>
            </a:r>
            <a:r>
              <a:rPr lang="cs-CZ" sz="1600"/>
              <a:t> </a:t>
            </a:r>
            <a:r>
              <a:rPr lang="cs-CZ" sz="1600" b="0"/>
              <a:t>celkových</a:t>
            </a:r>
            <a:r>
              <a:rPr lang="cs-CZ" sz="1600"/>
              <a:t> výdajů 48,4 % </a:t>
            </a:r>
            <a:r>
              <a:rPr lang="cs-CZ" sz="1600" b="0"/>
              <a:t>(oproti roku 2011 vyšší o 0,7 p.b.),</a:t>
            </a:r>
          </a:p>
          <a:p>
            <a:pPr marL="285750" indent="-285750">
              <a:spcAft>
                <a:spcPts val="600"/>
              </a:spcAft>
              <a:buFont typeface="Arial" charset="0"/>
              <a:buChar char="•"/>
            </a:pPr>
            <a:r>
              <a:rPr lang="cs-CZ" sz="1600" b="0"/>
              <a:t>vyšší schodek v pololetí vysvětluje </a:t>
            </a:r>
            <a:r>
              <a:rPr lang="cs-CZ" sz="1600"/>
              <a:t>časový posun </a:t>
            </a:r>
            <a:r>
              <a:rPr lang="cs-CZ" sz="1600" b="0"/>
              <a:t>některých plateb a příjmů.</a:t>
            </a:r>
          </a:p>
        </p:txBody>
      </p:sp>
      <p:graphicFrame>
        <p:nvGraphicFramePr>
          <p:cNvPr id="8" name="Graf 7"/>
          <p:cNvGraphicFramePr>
            <a:graphicFrameLocks/>
          </p:cNvGraphicFramePr>
          <p:nvPr/>
        </p:nvGraphicFramePr>
        <p:xfrm>
          <a:off x="1043608" y="2385475"/>
          <a:ext cx="6953185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Očekávané pokladní plnění</a:t>
            </a:r>
            <a:br>
              <a:rPr lang="cs-CZ" dirty="0" smtClean="0"/>
            </a:br>
            <a:r>
              <a:rPr lang="cs-CZ" dirty="0" smtClean="0"/>
              <a:t>státního </a:t>
            </a:r>
            <a:r>
              <a:rPr lang="cs-CZ" dirty="0"/>
              <a:t>rozpočtu v roce 2012</a:t>
            </a:r>
          </a:p>
        </p:txBody>
      </p:sp>
      <p:sp>
        <p:nvSpPr>
          <p:cNvPr id="3379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/>
              <a:t>Fiskální strategie ve světle nové makroekonomické predikce</a:t>
            </a:r>
          </a:p>
        </p:txBody>
      </p:sp>
      <p:sp>
        <p:nvSpPr>
          <p:cNvPr id="33795" name="Obdélník 5"/>
          <p:cNvSpPr>
            <a:spLocks noChangeArrowheads="1"/>
          </p:cNvSpPr>
          <p:nvPr/>
        </p:nvSpPr>
        <p:spPr bwMode="auto">
          <a:xfrm>
            <a:off x="1155700" y="2565400"/>
            <a:ext cx="701675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eaLnBrk="0" hangingPunct="0">
              <a:spcBef>
                <a:spcPct val="30000"/>
              </a:spcBef>
              <a:buFont typeface="Arial" charset="0"/>
              <a:buChar char="•"/>
            </a:pPr>
            <a:r>
              <a:rPr lang="cs-CZ" sz="1800"/>
              <a:t>celkové příjmy </a:t>
            </a:r>
            <a:r>
              <a:rPr lang="cs-CZ" sz="1800" b="0"/>
              <a:t>patrně </a:t>
            </a:r>
            <a:r>
              <a:rPr lang="cs-CZ" sz="1800"/>
              <a:t>nižší </a:t>
            </a:r>
            <a:r>
              <a:rPr lang="cs-CZ" sz="1800" b="0"/>
              <a:t>o cca </a:t>
            </a:r>
            <a:r>
              <a:rPr lang="cs-CZ" sz="1800"/>
              <a:t>61 mld. Kč </a:t>
            </a:r>
            <a:r>
              <a:rPr lang="cs-CZ" sz="1800" b="0"/>
              <a:t>oproti rozpočtu:</a:t>
            </a:r>
          </a:p>
          <a:p>
            <a:pPr marL="742950" lvl="1" indent="-285750" eaLnBrk="0" hangingPunct="0">
              <a:buFont typeface="Arial" charset="0"/>
              <a:buChar char="•"/>
            </a:pPr>
            <a:r>
              <a:rPr lang="cs-CZ" sz="1800" b="0"/>
              <a:t>zejména DPH a spotřební daně, </a:t>
            </a:r>
          </a:p>
          <a:p>
            <a:pPr marL="742950" lvl="1" indent="-285750" eaLnBrk="0" hangingPunct="0">
              <a:buFont typeface="Arial" charset="0"/>
              <a:buChar char="•"/>
            </a:pPr>
            <a:r>
              <a:rPr lang="cs-CZ" sz="1800" b="0"/>
              <a:t>pojistné, </a:t>
            </a:r>
          </a:p>
          <a:p>
            <a:pPr marL="742950" lvl="1" indent="-285750" eaLnBrk="0" hangingPunct="0">
              <a:buFont typeface="Arial" charset="0"/>
              <a:buChar char="•"/>
            </a:pPr>
            <a:r>
              <a:rPr lang="cs-CZ" sz="1800" b="0"/>
              <a:t>a dále pak převody z Národního fondu;</a:t>
            </a:r>
          </a:p>
          <a:p>
            <a:pPr marL="285750" indent="-285750" eaLnBrk="0" hangingPunct="0">
              <a:spcBef>
                <a:spcPts val="1800"/>
              </a:spcBef>
              <a:buFont typeface="Arial" charset="0"/>
              <a:buChar char="•"/>
            </a:pPr>
            <a:r>
              <a:rPr lang="cs-CZ" sz="1800"/>
              <a:t>nižší celkové výdaje </a:t>
            </a:r>
            <a:r>
              <a:rPr lang="cs-CZ" sz="1800" b="0"/>
              <a:t>o cca </a:t>
            </a:r>
            <a:r>
              <a:rPr lang="cs-CZ" sz="1800"/>
              <a:t>51 mld. Kč </a:t>
            </a:r>
            <a:r>
              <a:rPr lang="cs-CZ" sz="1800" b="0"/>
              <a:t>oproti rozpočtu:</a:t>
            </a:r>
          </a:p>
          <a:p>
            <a:pPr marL="742950" lvl="1" indent="-285750" eaLnBrk="0" hangingPunct="0">
              <a:buFont typeface="Arial" charset="0"/>
              <a:buChar char="•"/>
            </a:pPr>
            <a:r>
              <a:rPr lang="cs-CZ" sz="1800" b="0"/>
              <a:t>mandatorní sociální výdaje dodrženy,</a:t>
            </a:r>
          </a:p>
          <a:p>
            <a:pPr marL="742950" lvl="1" indent="-285750" eaLnBrk="0" hangingPunct="0">
              <a:buFont typeface="Arial" charset="0"/>
              <a:buChar char="•"/>
            </a:pPr>
            <a:r>
              <a:rPr lang="cs-CZ" sz="1800" b="0"/>
              <a:t>vázání výdajů,</a:t>
            </a:r>
          </a:p>
          <a:p>
            <a:pPr marL="742950" lvl="1" indent="-285750" eaLnBrk="0" hangingPunct="0">
              <a:buFont typeface="Arial" charset="0"/>
              <a:buChar char="•"/>
            </a:pPr>
            <a:r>
              <a:rPr lang="cs-CZ" sz="1800" b="0"/>
              <a:t>úspory v kapitolách Státní dluh a Všeobecná pokladní správa, …</a:t>
            </a:r>
          </a:p>
          <a:p>
            <a:pPr marL="285750" indent="-285750" eaLnBrk="0" hangingPunct="0">
              <a:spcBef>
                <a:spcPts val="1800"/>
              </a:spcBef>
              <a:buFont typeface="Arial" charset="0"/>
              <a:buChar char="•"/>
            </a:pPr>
            <a:r>
              <a:rPr lang="cs-CZ" sz="1800"/>
              <a:t>riziko, že bude schodek</a:t>
            </a:r>
            <a:r>
              <a:rPr lang="cs-CZ" sz="1800" b="0"/>
              <a:t> </a:t>
            </a:r>
            <a:r>
              <a:rPr lang="cs-CZ" sz="1800"/>
              <a:t>překročen o cca 10 mld. Kč, vláda eliminuje úsporami na výdajové straně</a:t>
            </a:r>
            <a:r>
              <a:rPr lang="cs-CZ" sz="1800" b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F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glická předloha">
  <a:themeElements>
    <a:clrScheme name="MFCR_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FCR_English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FCR_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CR_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CR_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CR_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CR_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CR_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Prezentace_MF</Template>
  <TotalTime>1229</TotalTime>
  <Words>469</Words>
  <Application>Microsoft Office PowerPoint</Application>
  <PresentationFormat>Předvádění na obrazovce (4:3)</PresentationFormat>
  <Paragraphs>85</Paragraphs>
  <Slides>14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Calibri</vt:lpstr>
      <vt:lpstr>Arial</vt:lpstr>
      <vt:lpstr>Prezentace_MF</vt:lpstr>
      <vt:lpstr>Anglická předloha</vt:lpstr>
      <vt:lpstr>Fiskální strategie ve světle nové makroekonomické predikce</vt:lpstr>
      <vt:lpstr>Struktura prezentace</vt:lpstr>
      <vt:lpstr>Současný makroekonomický vývoj a predikce</vt:lpstr>
      <vt:lpstr>Hlavní makroekonomické ukazatele</vt:lpstr>
      <vt:lpstr>Vývoj 10letých státních dluhopisů</vt:lpstr>
      <vt:lpstr>Další makroekonomické ukazatele</vt:lpstr>
      <vt:lpstr>Pokladní plnění státního rozpočtu</vt:lpstr>
      <vt:lpstr>Pokladní plnění státního rozpočtu za první pololetí roku 2012</vt:lpstr>
      <vt:lpstr>Očekávané pokladní plnění státního rozpočtu v roce 2012</vt:lpstr>
      <vt:lpstr>Trajektorie fiskální konsolidace</vt:lpstr>
      <vt:lpstr>Saldo sektoru vládních institucí (aktuální predikce a predikce Konvergenčního programu z dubna ‘12)</vt:lpstr>
      <vt:lpstr>Očištění salda o cyklické a jednorázové vlivy</vt:lpstr>
      <vt:lpstr>Shrnutí</vt:lpstr>
      <vt:lpstr>Snímek 14</vt:lpstr>
    </vt:vector>
  </TitlesOfParts>
  <Company>Ministerstvo financí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Fiskální strategie ve světle nové makroekonomické predikce</dc:title>
  <dc:creator>Ministerstvo financí ČR</dc:creator>
  <cp:keywords>fiskální politika, fiskální strategie, červenec 2012</cp:keywords>
  <cp:lastModifiedBy>JiriVanek</cp:lastModifiedBy>
  <cp:revision>161</cp:revision>
  <cp:lastPrinted>2012-07-18T10:36:25Z</cp:lastPrinted>
  <dcterms:created xsi:type="dcterms:W3CDTF">2012-07-10T10:20:16Z</dcterms:created>
  <dcterms:modified xsi:type="dcterms:W3CDTF">2012-07-19T13:11:12Z</dcterms:modified>
</cp:coreProperties>
</file>