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4" r:id="rId4"/>
    <p:sldId id="261" r:id="rId5"/>
    <p:sldId id="262" r:id="rId6"/>
    <p:sldId id="270" r:id="rId7"/>
    <p:sldId id="258" r:id="rId8"/>
    <p:sldId id="265" r:id="rId9"/>
    <p:sldId id="263" r:id="rId10"/>
    <p:sldId id="259" r:id="rId11"/>
    <p:sldId id="266" r:id="rId1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1469AF"/>
    <a:srgbClr val="C20C25"/>
    <a:srgbClr val="969696"/>
    <a:srgbClr val="C1006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16" autoAdjust="0"/>
    <p:restoredTop sz="94660"/>
  </p:normalViewPr>
  <p:slideViewPr>
    <p:cSldViewPr>
      <p:cViewPr varScale="1">
        <p:scale>
          <a:sx n="72" d="100"/>
          <a:sy n="72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AE71CC4-1DB7-49AD-9DFD-DB2AEB52C7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Klepnutím lze upravit styly předlohy textu.</a:t>
            </a:r>
          </a:p>
          <a:p>
            <a:pPr lvl="1"/>
            <a:r>
              <a:rPr lang="en-US" noProof="0" smtClean="0"/>
              <a:t>Druhá úroveň</a:t>
            </a:r>
          </a:p>
          <a:p>
            <a:pPr lvl="2"/>
            <a:r>
              <a:rPr lang="en-US" noProof="0" smtClean="0"/>
              <a:t>Třetí úroveň</a:t>
            </a:r>
          </a:p>
          <a:p>
            <a:pPr lvl="3"/>
            <a:r>
              <a:rPr lang="en-US" noProof="0" smtClean="0"/>
              <a:t>Čtvrtá úroveň</a:t>
            </a:r>
          </a:p>
          <a:p>
            <a:pPr lvl="4"/>
            <a:r>
              <a:rPr lang="en-US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9437F8-800B-4D31-B307-6B5DD4015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25051-CBA0-4F75-B912-A0A14373B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B899C-1106-4983-B816-214E75FE4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908050"/>
            <a:ext cx="2087563" cy="53292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95288" y="908050"/>
            <a:ext cx="6113462" cy="53292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2BE31-6347-4BC9-ACEC-2E86A69D4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F22CA-8762-467F-8CD7-C17AB8025F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3DD13-3668-4F7E-ABFE-7339713BE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288" y="2276475"/>
            <a:ext cx="4100512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76475"/>
            <a:ext cx="4100513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68A95-80A3-4727-98AE-FB9CC42BA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E47D2-C2DA-4279-9388-438C6CB77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FD2A1-4207-49B0-8910-1882598F7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1C8D2-4195-4D09-AD1A-3EA9E436B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9F32D-7A67-439E-95CB-A63A22937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480CC-7490-41CC-B17E-606DEAABF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TOP09_sablona-PPT_1024x768_v1-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908050"/>
            <a:ext cx="83534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276475"/>
            <a:ext cx="8353425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308725"/>
            <a:ext cx="7561263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9425" y="6308725"/>
            <a:ext cx="720725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E2BA3633-E927-4F69-A04A-635ECB65C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TOP09_sablona-PPT_1024x768_v1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765175"/>
            <a:ext cx="8353425" cy="2520950"/>
          </a:xfrm>
          <a:noFill/>
        </p:spPr>
        <p:txBody>
          <a:bodyPr anchor="ctr" anchorCtr="1"/>
          <a:lstStyle/>
          <a:p>
            <a:pPr algn="ctr" eaLnBrk="1" hangingPunct="1"/>
            <a:r>
              <a:rPr lang="cs-CZ" sz="4600" smtClean="0">
                <a:solidFill>
                  <a:schemeClr val="tx1"/>
                </a:solidFill>
              </a:rPr>
              <a:t/>
            </a:r>
            <a:br>
              <a:rPr lang="cs-CZ" sz="4600" smtClean="0">
                <a:solidFill>
                  <a:schemeClr val="tx1"/>
                </a:solidFill>
              </a:rPr>
            </a:br>
            <a:r>
              <a:rPr lang="cs-CZ" sz="4600" smtClean="0">
                <a:solidFill>
                  <a:schemeClr val="tx1"/>
                </a:solidFill>
              </a:rPr>
              <a:t/>
            </a:r>
            <a:br>
              <a:rPr lang="cs-CZ" sz="4600" smtClean="0">
                <a:solidFill>
                  <a:schemeClr val="tx1"/>
                </a:solidFill>
              </a:rPr>
            </a:br>
            <a:r>
              <a:rPr lang="cs-CZ" sz="4600" smtClean="0">
                <a:solidFill>
                  <a:schemeClr val="tx1"/>
                </a:solidFill>
              </a:rPr>
              <a:t/>
            </a:r>
            <a:br>
              <a:rPr lang="cs-CZ" sz="4600" smtClean="0">
                <a:solidFill>
                  <a:schemeClr val="tx1"/>
                </a:solidFill>
              </a:rPr>
            </a:br>
            <a:r>
              <a:rPr lang="cs-CZ" sz="4800" smtClean="0">
                <a:solidFill>
                  <a:schemeClr val="tx1"/>
                </a:solidFill>
              </a:rPr>
              <a:t>TRANSPARENTNÍ </a:t>
            </a:r>
            <a:br>
              <a:rPr lang="cs-CZ" sz="4800" smtClean="0">
                <a:solidFill>
                  <a:schemeClr val="tx1"/>
                </a:solidFill>
              </a:rPr>
            </a:br>
            <a:r>
              <a:rPr lang="cs-CZ" sz="4800" smtClean="0">
                <a:solidFill>
                  <a:schemeClr val="tx1"/>
                </a:solidFill>
              </a:rPr>
              <a:t>KRAJSKÉ DOTACE </a:t>
            </a:r>
            <a:br>
              <a:rPr lang="cs-CZ" sz="4800" smtClean="0">
                <a:solidFill>
                  <a:schemeClr val="tx1"/>
                </a:solidFill>
              </a:rPr>
            </a:br>
            <a:r>
              <a:rPr lang="cs-CZ" sz="2000" smtClean="0">
                <a:solidFill>
                  <a:schemeClr val="tx1"/>
                </a:solidFill>
              </a:rPr>
              <a:t>PODLE </a:t>
            </a:r>
            <a:br>
              <a:rPr lang="cs-CZ" sz="2000" smtClean="0">
                <a:solidFill>
                  <a:schemeClr val="tx1"/>
                </a:solidFill>
              </a:rPr>
            </a:br>
            <a:r>
              <a:rPr lang="cs-CZ" sz="2000" smtClean="0">
                <a:solidFill>
                  <a:schemeClr val="tx1"/>
                </a:solidFill>
              </a:rPr>
              <a:t>JASNÝCH PRAVIDEL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581525"/>
            <a:ext cx="8208963" cy="1585913"/>
          </a:xfrm>
          <a:noFill/>
        </p:spPr>
        <p:txBody>
          <a:bodyPr anchor="ctr"/>
          <a:lstStyle/>
          <a:p>
            <a:pPr eaLnBrk="1" hangingPunct="1">
              <a:lnSpc>
                <a:spcPct val="80000"/>
              </a:lnSpc>
            </a:pPr>
            <a:endParaRPr lang="cs-CZ" sz="1000" b="1" smtClean="0">
              <a:solidFill>
                <a:srgbClr val="1469A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sz="1000" b="1" smtClean="0">
              <a:solidFill>
                <a:srgbClr val="1469A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rgbClr val="1469AF"/>
                </a:solidFill>
              </a:rPr>
              <a:t>Helena Langšádlová,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rgbClr val="1469AF"/>
                </a:solidFill>
              </a:rPr>
              <a:t>místopředsedkyně Rozpočtového výboru PS PČR,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rgbClr val="1469AF"/>
                </a:solidFill>
              </a:rPr>
              <a:t>místopředsedkyně TOP 09</a:t>
            </a:r>
          </a:p>
        </p:txBody>
      </p:sp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76103F-CC26-422A-9ADF-687064E84CA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pPr eaLnBrk="1" hangingPunct="1"/>
            <a:r>
              <a:rPr lang="cs-CZ" b="1" smtClean="0"/>
              <a:t>Předkládaný návrh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353425" cy="4248150"/>
          </a:xfrm>
        </p:spPr>
        <p:txBody>
          <a:bodyPr/>
          <a:lstStyle/>
          <a:p>
            <a:pPr eaLnBrk="1" hangingPunct="1"/>
            <a:r>
              <a:rPr lang="cs-CZ" smtClean="0"/>
              <a:t>Navazuje na protikorupční vládní návrh týkající se dotací ze státního rozpočtu </a:t>
            </a:r>
          </a:p>
          <a:p>
            <a:pPr eaLnBrk="1" hangingPunct="1"/>
            <a:r>
              <a:rPr lang="cs-CZ" smtClean="0"/>
              <a:t>„Lex Langšádlová“ novelizuje zákon o rozpočtových pravidlech místních rozpočtů</a:t>
            </a:r>
          </a:p>
          <a:p>
            <a:pPr eaLnBrk="1" hangingPunct="1"/>
            <a:r>
              <a:rPr lang="cs-CZ" smtClean="0"/>
              <a:t>Účinnost dnem vyhlášení</a:t>
            </a:r>
          </a:p>
          <a:p>
            <a:pPr eaLnBrk="1" hangingPunct="1">
              <a:buFont typeface="Symbol" pitchFamily="18" charset="2"/>
              <a:buNone/>
            </a:pPr>
            <a:endParaRPr lang="cs-CZ" smtClean="0"/>
          </a:p>
          <a:p>
            <a:pPr lvl="1" eaLnBrk="1" hangingPunct="1">
              <a:buFont typeface="Symbol" pitchFamily="18" charset="2"/>
              <a:buNone/>
            </a:pPr>
            <a:r>
              <a:rPr lang="cs-CZ" smtClean="0"/>
              <a:t>Netýká se dotací z obecních rozpočtů. Zde je</a:t>
            </a:r>
          </a:p>
          <a:p>
            <a:pPr lvl="1" eaLnBrk="1" hangingPunct="1">
              <a:buFont typeface="Symbol" pitchFamily="18" charset="2"/>
              <a:buNone/>
            </a:pPr>
            <a:r>
              <a:rPr lang="cs-CZ" smtClean="0"/>
              <a:t>potřeba ještě diskutovat, aby na malé obce nedopadla</a:t>
            </a:r>
          </a:p>
          <a:p>
            <a:pPr lvl="1" eaLnBrk="1" hangingPunct="1">
              <a:buFont typeface="Symbol" pitchFamily="18" charset="2"/>
              <a:buNone/>
            </a:pPr>
            <a:r>
              <a:rPr lang="cs-CZ" smtClean="0"/>
              <a:t>nepřiměřená administrativní zátěž.</a:t>
            </a:r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1498E8-A593-48A5-AFD1-94E888F5DB1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Symbol" pitchFamily="18" charset="2"/>
              <a:buNone/>
            </a:pPr>
            <a:r>
              <a:rPr lang="cs-CZ" sz="4000" b="1" smtClean="0"/>
              <a:t>Děkuji za pozornost!</a:t>
            </a:r>
          </a:p>
        </p:txBody>
      </p:sp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32AC8E-B31C-41D5-A6B4-DD22FCC0D8C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pPr eaLnBrk="1" hangingPunct="1"/>
            <a:r>
              <a:rPr lang="cs-CZ" b="1" smtClean="0"/>
              <a:t>Současný stav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497887" cy="3960813"/>
          </a:xfrm>
        </p:spPr>
        <p:txBody>
          <a:bodyPr/>
          <a:lstStyle/>
          <a:p>
            <a:pPr eaLnBrk="1" hangingPunct="1"/>
            <a:r>
              <a:rPr lang="cs-CZ" smtClean="0"/>
              <a:t>Krajští politici mohou rozdávat dotace dle své libovůle</a:t>
            </a:r>
          </a:p>
          <a:p>
            <a:pPr eaLnBrk="1" hangingPunct="1"/>
            <a:r>
              <a:rPr lang="cs-CZ" smtClean="0"/>
              <a:t>Žádná povinnost zdůvodňovat nebo vysvětlovat udělení či neudělení dotace</a:t>
            </a:r>
          </a:p>
          <a:p>
            <a:pPr eaLnBrk="1" hangingPunct="1"/>
            <a:r>
              <a:rPr lang="cs-CZ" smtClean="0"/>
              <a:t>Obrovský korupční potenciál, miliardy korun ročně</a:t>
            </a:r>
          </a:p>
          <a:p>
            <a:pPr eaLnBrk="1" hangingPunct="1"/>
            <a:r>
              <a:rPr lang="cs-CZ" smtClean="0"/>
              <a:t>Neefektivní nakládání s veřejnými prostředky</a:t>
            </a:r>
          </a:p>
          <a:p>
            <a:pPr eaLnBrk="1" hangingPunct="1"/>
            <a:r>
              <a:rPr lang="cs-CZ" smtClean="0"/>
              <a:t>Mizivá možnost veřejné kontroly</a:t>
            </a:r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FECC98-69B3-49C3-B0A0-6797325B13A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pPr eaLnBrk="1" hangingPunct="1"/>
            <a:r>
              <a:rPr lang="cs-CZ" b="1" smtClean="0"/>
              <a:t>Současný stav</a:t>
            </a:r>
            <a:endParaRPr lang="cs-CZ" sz="2400" b="1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353425" cy="4392612"/>
          </a:xfrm>
        </p:spPr>
        <p:txBody>
          <a:bodyPr/>
          <a:lstStyle/>
          <a:p>
            <a:pPr eaLnBrk="1" hangingPunct="1">
              <a:buFont typeface="Symbol" pitchFamily="18" charset="2"/>
              <a:buNone/>
            </a:pPr>
            <a:r>
              <a:rPr lang="cs-CZ" sz="2400" smtClean="0"/>
              <a:t>Co se obvykle zveřejňuje: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z="2400" i="1" smtClean="0"/>
              <a:t>„Podnikatel X z obce Y dostal dotaci ve výši Z korun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z="2400" i="1" smtClean="0"/>
              <a:t>na opravu svého penzionu. Podpoříme tím cestovní ruch.“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z="2400" smtClean="0"/>
              <a:t>Nevíme:</a:t>
            </a:r>
          </a:p>
          <a:p>
            <a:pPr eaLnBrk="1" hangingPunct="1"/>
            <a:r>
              <a:rPr lang="cs-CZ" sz="2400" smtClean="0"/>
              <a:t>Proč dostal dotaci zrovna podnikatel X a ne podnikatel jiný</a:t>
            </a:r>
          </a:p>
          <a:p>
            <a:pPr eaLnBrk="1" hangingPunct="1"/>
            <a:r>
              <a:rPr lang="cs-CZ" sz="2400" smtClean="0"/>
              <a:t>Čím právě jeho projekt podpoří cestovní ruch</a:t>
            </a:r>
          </a:p>
          <a:p>
            <a:pPr eaLnBrk="1" hangingPunct="1"/>
            <a:r>
              <a:rPr lang="cs-CZ" sz="2400" smtClean="0"/>
              <a:t>Proč jeho projekt podpoří cestovní ruch více než projekt neúspěšného žadatele</a:t>
            </a:r>
          </a:p>
          <a:p>
            <a:pPr eaLnBrk="1" hangingPunct="1"/>
            <a:r>
              <a:rPr lang="cs-CZ" sz="2400" smtClean="0"/>
              <a:t>Podle jakých kritérií byl projekt hodnocen</a:t>
            </a:r>
          </a:p>
          <a:p>
            <a:pPr eaLnBrk="1" hangingPunct="1"/>
            <a:r>
              <a:rPr lang="cs-CZ" sz="2400" smtClean="0"/>
              <a:t>Často „pro jistotu“ ani neznáme neúspěšné žadatele  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BAB8D0-7A18-4905-AABC-CA0916C9EDE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pPr eaLnBrk="1" hangingPunct="1"/>
            <a:r>
              <a:rPr lang="cs-CZ" b="1" smtClean="0"/>
              <a:t>Odstrašující příklady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itchFamily="18" charset="2"/>
              <a:buNone/>
            </a:pPr>
            <a:r>
              <a:rPr lang="cs-CZ" smtClean="0"/>
              <a:t>Dotace směřující do obce </a:t>
            </a:r>
            <a:r>
              <a:rPr lang="cs-CZ" b="1" smtClean="0"/>
              <a:t>Hostivice,</a:t>
            </a:r>
            <a:r>
              <a:rPr lang="cs-CZ" smtClean="0"/>
              <a:t> spjaté s 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mtClean="0"/>
              <a:t>exhejtmanem Rathem, z krajského rozpočtu: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mtClean="0"/>
              <a:t>2009: 12 dotací, 316 tis. Kč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mtClean="0"/>
              <a:t>2010: 7 dotací, 7,2 mil. Kč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mtClean="0"/>
              <a:t>2011:  17 dotací, 9,7 mil. Kč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mtClean="0"/>
              <a:t>k březnu 2012: zatím 5 dotací, 5,6 mil. Kč</a:t>
            </a:r>
          </a:p>
        </p:txBody>
      </p: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3A4C1DE-B744-4628-8D11-90B23233AD3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pPr eaLnBrk="1" hangingPunct="1"/>
            <a:r>
              <a:rPr lang="cs-CZ" b="1" smtClean="0"/>
              <a:t>Odstrašující příklady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353425" cy="4248150"/>
          </a:xfrm>
        </p:spPr>
        <p:txBody>
          <a:bodyPr/>
          <a:lstStyle/>
          <a:p>
            <a:pPr eaLnBrk="1" hangingPunct="1"/>
            <a:r>
              <a:rPr lang="cs-CZ" smtClean="0"/>
              <a:t>Účelové zneužití k sebepropagaci hejtmana</a:t>
            </a:r>
          </a:p>
          <a:p>
            <a:pPr eaLnBrk="1" hangingPunct="1"/>
            <a:endParaRPr lang="cs-CZ" smtClean="0"/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http://img.blesk.cz/img/1/full/1185577-img-karel-roden-skrysov-zamek-dotace-rath-herec-hejtman-pamat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125" y="2565400"/>
            <a:ext cx="6457950" cy="410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AC09FB-2C9E-48FE-9F84-F08F8AD8DD1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pPr eaLnBrk="1" hangingPunct="1"/>
            <a:r>
              <a:rPr lang="cs-CZ" b="1" smtClean="0"/>
              <a:t>Odstrašující příklady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353425" cy="4608513"/>
          </a:xfrm>
        </p:spPr>
        <p:txBody>
          <a:bodyPr/>
          <a:lstStyle/>
          <a:p>
            <a:pPr eaLnBrk="1" hangingPunct="1">
              <a:buFont typeface="Symbol" pitchFamily="18" charset="2"/>
              <a:buNone/>
            </a:pPr>
            <a:r>
              <a:rPr lang="cs-CZ" sz="2400" smtClean="0"/>
              <a:t>Několik namátkových příkladů z médií z nedávné doby:</a:t>
            </a:r>
          </a:p>
          <a:p>
            <a:pPr eaLnBrk="1" hangingPunct="1">
              <a:buFont typeface="Symbol" pitchFamily="18" charset="2"/>
              <a:buNone/>
            </a:pPr>
            <a:endParaRPr lang="cs-CZ" sz="2400" smtClean="0"/>
          </a:p>
          <a:p>
            <a:pPr eaLnBrk="1" hangingPunct="1">
              <a:buFont typeface="Symbol" pitchFamily="18" charset="2"/>
              <a:buNone/>
            </a:pPr>
            <a:r>
              <a:rPr lang="cs-CZ" i="1" smtClean="0"/>
              <a:t>„Manželka náměstka Vysočiny dostala od kraje dotaci na zmrzlinový stroj“…</a:t>
            </a:r>
            <a:r>
              <a:rPr lang="cs-CZ" sz="1400" smtClean="0"/>
              <a:t>idnes.cz, 10.1.2012</a:t>
            </a:r>
          </a:p>
          <a:p>
            <a:pPr eaLnBrk="1" hangingPunct="1">
              <a:buFont typeface="Symbol" pitchFamily="18" charset="2"/>
              <a:buNone/>
            </a:pPr>
            <a:endParaRPr lang="cs-CZ" sz="1400" smtClean="0"/>
          </a:p>
          <a:p>
            <a:pPr eaLnBrk="1" hangingPunct="1">
              <a:buFont typeface="Symbol" pitchFamily="18" charset="2"/>
              <a:buNone/>
            </a:pPr>
            <a:r>
              <a:rPr lang="cs-CZ" i="1" smtClean="0"/>
              <a:t>„Kraj dal 11 milionů Peltovu klubu, žena radního pro něj pracuje“…</a:t>
            </a:r>
            <a:r>
              <a:rPr lang="cs-CZ" sz="1400" smtClean="0"/>
              <a:t>idnes.cz, 28.6.2012</a:t>
            </a:r>
          </a:p>
          <a:p>
            <a:pPr eaLnBrk="1" hangingPunct="1">
              <a:buFont typeface="Symbol" pitchFamily="18" charset="2"/>
              <a:buNone/>
            </a:pPr>
            <a:endParaRPr lang="cs-CZ" sz="1400" smtClean="0"/>
          </a:p>
          <a:p>
            <a:pPr eaLnBrk="1" hangingPunct="1">
              <a:buFont typeface="Symbol" pitchFamily="18" charset="2"/>
              <a:buNone/>
            </a:pPr>
            <a:r>
              <a:rPr lang="cs-CZ" i="1" smtClean="0"/>
              <a:t>„Fotbalové kluby napojené na ČSSD dostaly miliony z „krajského medvěda“ “…</a:t>
            </a:r>
            <a:r>
              <a:rPr lang="cs-CZ" sz="1400" smtClean="0"/>
              <a:t>idnes.cz, 13.8.2012</a:t>
            </a:r>
            <a:endParaRPr lang="cs-CZ" i="1" smtClean="0"/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D0C9D0E-C841-415D-A85B-B89B6642652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pPr eaLnBrk="1" hangingPunct="1"/>
            <a:r>
              <a:rPr lang="cs-CZ" b="1" smtClean="0"/>
              <a:t>Cíle „lex Langšádlová“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353425" cy="4681537"/>
          </a:xfrm>
        </p:spPr>
        <p:txBody>
          <a:bodyPr/>
          <a:lstStyle/>
          <a:p>
            <a:pPr eaLnBrk="1" hangingPunct="1"/>
            <a:r>
              <a:rPr lang="cs-CZ" smtClean="0"/>
              <a:t>Dotace ne podle toho, jak se hejtman vyspí, s kým je kamarád a kdo mu dá láhev vína</a:t>
            </a:r>
          </a:p>
          <a:p>
            <a:pPr eaLnBrk="1" hangingPunct="1"/>
            <a:r>
              <a:rPr lang="cs-CZ" smtClean="0"/>
              <a:t>Jasná pravidla pro zveřejňování informací o dotacích z krajského rozpočtu</a:t>
            </a:r>
          </a:p>
          <a:p>
            <a:pPr eaLnBrk="1" hangingPunct="1"/>
            <a:r>
              <a:rPr lang="cs-CZ" smtClean="0"/>
              <a:t>Tlak na objektivní pravidla pro přidělování dotací</a:t>
            </a:r>
            <a:endParaRPr lang="cs-CZ" i="1" smtClean="0"/>
          </a:p>
          <a:p>
            <a:pPr eaLnBrk="1" hangingPunct="1"/>
            <a:r>
              <a:rPr lang="cs-CZ" smtClean="0"/>
              <a:t>Umožnění dálkového přístupu (internet) a veřejné kontroly</a:t>
            </a:r>
          </a:p>
          <a:p>
            <a:pPr eaLnBrk="1" hangingPunct="1"/>
            <a:r>
              <a:rPr lang="cs-CZ" smtClean="0"/>
              <a:t>Vymahatelnost pod hrozbou sankce</a:t>
            </a:r>
            <a:endParaRPr lang="cs-CZ" smtClean="0">
              <a:solidFill>
                <a:srgbClr val="FF3300"/>
              </a:solidFill>
            </a:endParaRPr>
          </a:p>
          <a:p>
            <a:pPr eaLnBrk="1" hangingPunct="1">
              <a:buFont typeface="Symbol" pitchFamily="18" charset="2"/>
              <a:buNone/>
            </a:pPr>
            <a:r>
              <a:rPr lang="cs-CZ" b="1" smtClean="0"/>
              <a:t>PREVENCE KORUPČNÍHO JEDNÁNÍ</a:t>
            </a:r>
          </a:p>
        </p:txBody>
      </p:sp>
      <p:pic>
        <p:nvPicPr>
          <p:cNvPr id="819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9FBAD9-28F7-4D3D-97D9-2010C9FA197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pPr eaLnBrk="1" hangingPunct="1"/>
            <a:r>
              <a:rPr lang="cs-CZ" b="1" smtClean="0"/>
              <a:t>Co by se mělo zveřejňovat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Odůvodnění, proč se kraj rozhodl danou oblast dotačně podporovat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Kritéria, pravidla a lhůty pro potenciální žadatele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Seznam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předložených žádostí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vybraných i nevybraných projektů se zdůvodněním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skutečně poskytnutých dotací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Dlouhodobá evidence s vyhledáváním podle žadatelů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Stanovují se lhůty pro zveřejnění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Za porušení finanční sankce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</p:txBody>
      </p:sp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A3BC82-66AA-4F8B-9A14-A7CAD14D518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682625"/>
          </a:xfrm>
        </p:spPr>
        <p:txBody>
          <a:bodyPr/>
          <a:lstStyle/>
          <a:p>
            <a:pPr eaLnBrk="1" hangingPunct="1"/>
            <a:r>
              <a:rPr lang="cs-CZ" b="1" smtClean="0"/>
              <a:t>Jak by to mělo vypadat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353425" cy="4751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i="1" smtClean="0"/>
              <a:t>„Obec X dostane dotaci v částce Z na opravu</a:t>
            </a:r>
          </a:p>
          <a:p>
            <a:pPr eaLnBrk="1" hangingPunct="1">
              <a:buFontTx/>
              <a:buNone/>
            </a:pPr>
            <a:r>
              <a:rPr lang="cs-CZ" i="1" smtClean="0"/>
              <a:t>přechodu pro chodce u autobusové zastávky.“</a:t>
            </a:r>
          </a:p>
          <a:p>
            <a:pPr eaLnBrk="1" hangingPunct="1">
              <a:buFontTx/>
              <a:buNone/>
            </a:pPr>
            <a:endParaRPr lang="cs-CZ" i="1" smtClean="0"/>
          </a:p>
          <a:p>
            <a:pPr eaLnBrk="1" hangingPunct="1"/>
            <a:r>
              <a:rPr lang="cs-CZ" sz="2400" smtClean="0"/>
              <a:t>Zdůvodnění: </a:t>
            </a:r>
            <a:r>
              <a:rPr lang="cs-CZ" sz="2400" i="1" smtClean="0"/>
              <a:t>„Obec doložila, že díky nevhodné stavební úpravě došlo k několika dopravním nehodám za poslední rok. Současně na tyto účely nelze čerpat z žádného jiného dotačního programu.“</a:t>
            </a:r>
          </a:p>
          <a:p>
            <a:pPr eaLnBrk="1" hangingPunct="1"/>
            <a:endParaRPr lang="cs-CZ" sz="2400" i="1" smtClean="0"/>
          </a:p>
          <a:p>
            <a:pPr eaLnBrk="1" hangingPunct="1"/>
            <a:r>
              <a:rPr lang="cs-CZ" sz="2400" i="1" smtClean="0"/>
              <a:t>„Obec Y požadovanou dotaci na opravu autobusové zastávky neobdržela, neboť na rozdíl od obce X nedoložila bezpečnostní rizika současné stavební úpravy.“</a:t>
            </a:r>
          </a:p>
        </p:txBody>
      </p:sp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0"/>
            <a:ext cx="4787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P09_sablona-PPT_1024x768_v1">
  <a:themeElements>
    <a:clrScheme name="TOP09_sablona-PPT_1024x768_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OP09_sablona-PPT_1024x768_v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TOP09_sablona-PPT_1024x768_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09_sablona-PPT_1024x768_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09_sablona-PPT_1024x768_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09_sablona-PPT_1024x768_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09_sablona-PPT_1024x768_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09_sablona-PPT_1024x768_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09_sablona-PPT_1024x768_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09_sablona-PPT_1024x768_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09_sablona-PPT_1024x768_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09_sablona-PPT_1024x768_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09_sablona-PPT_1024x768_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09_sablona-PPT_1024x768_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TOP09_sablona-PPT_1024x768_v1</Template>
  <TotalTime>3426</TotalTime>
  <Words>493</Words>
  <Application>Microsoft Office PowerPoint</Application>
  <PresentationFormat>Předvádění na obrazovce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Georgia</vt:lpstr>
      <vt:lpstr>Arial</vt:lpstr>
      <vt:lpstr>Symbol</vt:lpstr>
      <vt:lpstr>TOP09_sablona-PPT_1024x768_v1</vt:lpstr>
      <vt:lpstr>   TRANSPARENTNÍ  KRAJSKÉ DOTACE  PODLE  JASNÝCH PRAVIDEL</vt:lpstr>
      <vt:lpstr>Současný stav</vt:lpstr>
      <vt:lpstr>Současný stav</vt:lpstr>
      <vt:lpstr>Odstrašující příklady</vt:lpstr>
      <vt:lpstr>Odstrašující příklady</vt:lpstr>
      <vt:lpstr>Odstrašující příklady</vt:lpstr>
      <vt:lpstr>Cíle „lex Langšádlová“</vt:lpstr>
      <vt:lpstr>Co by se mělo zveřejňovat</vt:lpstr>
      <vt:lpstr>Jak by to mělo vypadat</vt:lpstr>
      <vt:lpstr>Předkládaný návrh</vt:lpstr>
      <vt:lpstr>Snímek 11</vt:lpstr>
    </vt:vector>
  </TitlesOfParts>
  <Company>Parlament ČR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langsadlovah</dc:creator>
  <cp:lastModifiedBy>JiriVanek</cp:lastModifiedBy>
  <cp:revision>108</cp:revision>
  <dcterms:created xsi:type="dcterms:W3CDTF">2012-05-16T08:14:36Z</dcterms:created>
  <dcterms:modified xsi:type="dcterms:W3CDTF">2012-08-20T11:17:41Z</dcterms:modified>
</cp:coreProperties>
</file>