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60" r:id="rId5"/>
    <p:sldId id="259" r:id="rId6"/>
    <p:sldId id="262" r:id="rId7"/>
    <p:sldId id="261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eorgia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69AF"/>
    <a:srgbClr val="C20C25"/>
    <a:srgbClr val="969696"/>
    <a:srgbClr val="C100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016" autoAdjust="0"/>
    <p:restoredTop sz="94660"/>
  </p:normalViewPr>
  <p:slideViewPr>
    <p:cSldViewPr>
      <p:cViewPr varScale="1">
        <p:scale>
          <a:sx n="42" d="100"/>
          <a:sy n="42" d="100"/>
        </p:scale>
        <p:origin x="152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22105-C3E2-4FA9-AF10-209C2C673DFB}" type="datetimeFigureOut">
              <a:rPr lang="cs-CZ" smtClean="0"/>
              <a:t>20.10.2014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6D2D86-BAAD-4464-9943-3CFBCEE5030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79366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0EDBA72-35F2-4863-9E94-EB2B1CBA79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4142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Georgi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7A659B-C800-469A-A0B4-193B70D1C9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122E7F0-5FB4-4893-9675-94AF4974D8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61150" y="908050"/>
            <a:ext cx="2087563" cy="5329238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95288" y="908050"/>
            <a:ext cx="6113462" cy="5329238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4C1F5E4-6E71-4090-BF3B-B0B7F6B26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D96D3D8-1A1C-4E6D-9F67-B54C56D0FE4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E6264B-731C-4E8F-B4BB-CA831985BB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95288" y="2276475"/>
            <a:ext cx="4100512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2276475"/>
            <a:ext cx="4100513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7208ECB-20E6-4527-B54C-ACCD07358D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6A3F253-6DCB-4367-9245-1E15E03A9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D728308-834C-41FC-A36C-FA9B2380CC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00D5B0D-36B7-411A-96E5-6BA6B17CEE0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F3230C2-40B9-4397-8283-DB558E6EC9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Klepnutím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3896343-07C2-49AE-911F-4CE20CB32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5" name="Picture 11" descr="TOP09_sablona-PPT_1024x768_v1-2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908050"/>
            <a:ext cx="8353425" cy="1292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76475"/>
            <a:ext cx="8353425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Klepnutím lze upravit styly předlohy textu.</a:t>
            </a:r>
          </a:p>
          <a:p>
            <a:pPr lvl="1"/>
            <a:r>
              <a:rPr lang="en-US" smtClean="0"/>
              <a:t>Druhá úroveň</a:t>
            </a:r>
          </a:p>
          <a:p>
            <a:pPr lvl="2"/>
            <a:r>
              <a:rPr lang="en-US" smtClean="0"/>
              <a:t>Třetí úroveň</a:t>
            </a:r>
          </a:p>
          <a:p>
            <a:pPr lvl="3"/>
            <a:r>
              <a:rPr lang="en-US" smtClean="0"/>
              <a:t>Čtvrtá úroveň</a:t>
            </a:r>
          </a:p>
          <a:p>
            <a:pPr lvl="4"/>
            <a:r>
              <a:rPr lang="en-US" smtClean="0"/>
              <a:t>Pátá úroveň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3850" y="6308725"/>
            <a:ext cx="7561263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969696"/>
                </a:solidFill>
              </a:defRPr>
            </a:lvl1pPr>
          </a:lstStyle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99425" y="6308725"/>
            <a:ext cx="720725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</a:defRPr>
            </a:lvl1pPr>
          </a:lstStyle>
          <a:p>
            <a:fld id="{61AD7C39-105C-42DD-B070-39F7AE8B8CE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1469AF"/>
          </a:solidFill>
          <a:latin typeface="Georgia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Symbol" pitchFamily="18" charset="2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99F104-90E7-4A67-B5C2-BA28FB145B9B}" type="slidenum">
              <a:rPr lang="en-US"/>
              <a:pPr/>
              <a:t>1</a:t>
            </a:fld>
            <a:endParaRPr lang="en-US"/>
          </a:p>
        </p:txBody>
      </p:sp>
      <p:pic>
        <p:nvPicPr>
          <p:cNvPr id="2053" name="Picture 5" descr="TOP09_sablona-PPT_1024x768_v1-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9588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1841613"/>
            <a:ext cx="8353425" cy="2381027"/>
          </a:xfrm>
          <a:ln/>
        </p:spPr>
        <p:txBody>
          <a:bodyPr anchor="ctr" anchorCtr="1"/>
          <a:lstStyle/>
          <a:p>
            <a:pPr algn="ctr"/>
            <a:r>
              <a:rPr lang="cs-CZ" sz="5000" dirty="0" smtClean="0">
                <a:solidFill>
                  <a:schemeClr val="tx1"/>
                </a:solidFill>
                <a:latin typeface="Calibri" pitchFamily="34" charset="0"/>
              </a:rPr>
              <a:t>Návrh zákona o státním </a:t>
            </a:r>
            <a:r>
              <a:rPr lang="cs-CZ" sz="5000" dirty="0" smtClean="0">
                <a:solidFill>
                  <a:schemeClr val="tx1"/>
                </a:solidFill>
                <a:latin typeface="Calibri" pitchFamily="34" charset="0"/>
              </a:rPr>
              <a:t>rozpočtu na rok 2015: </a:t>
            </a:r>
            <a:r>
              <a:rPr lang="cs-CZ" sz="5000" dirty="0" smtClean="0">
                <a:solidFill>
                  <a:schemeClr val="tx1"/>
                </a:solidFill>
                <a:latin typeface="Calibri" pitchFamily="34" charset="0"/>
              </a:rPr>
              <a:t>Rozpor mezi čísly a sliby</a:t>
            </a:r>
            <a:endParaRPr lang="cs-CZ" sz="50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4579938"/>
            <a:ext cx="8353425" cy="836612"/>
          </a:xfrm>
        </p:spPr>
        <p:txBody>
          <a:bodyPr anchor="ctr"/>
          <a:lstStyle/>
          <a:p>
            <a:r>
              <a:rPr lang="cs-CZ" sz="3200" b="1" dirty="0" smtClean="0">
                <a:latin typeface="Calibri" pitchFamily="34" charset="0"/>
              </a:rPr>
              <a:t>Miroslav Kalousek</a:t>
            </a:r>
            <a:endParaRPr lang="cs-CZ" sz="3200" b="1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1196752"/>
            <a:ext cx="8353425" cy="648072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Calibri" pitchFamily="34" charset="0"/>
              </a:rPr>
              <a:t>Jak se (ne)šetří na provozu</a:t>
            </a:r>
            <a:endParaRPr lang="cs-CZ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2060849"/>
            <a:ext cx="8353425" cy="417644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Ministr financí slíbil, že bude šetřit na provozních výdajích státu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Podívejme se na provozní výdaje očištěné od těch krytých EU a dalších mezinárodních zdrojů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Porovnejme je s střednědobým výhledem, který v roce 2013 na rok 2015 schvalovala ještě pravicová vláda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Jaká je realita?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1268760"/>
            <a:ext cx="8353425" cy="648072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Calibri" pitchFamily="34" charset="0"/>
              </a:rPr>
              <a:t>Jak se (ne)šetří na provozu</a:t>
            </a:r>
            <a:endParaRPr lang="cs-CZ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2132855"/>
            <a:ext cx="8353425" cy="410443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Nákup materiálu </a:t>
            </a:r>
            <a:r>
              <a:rPr lang="cs-CZ" b="1" dirty="0" smtClean="0">
                <a:latin typeface="Calibri" pitchFamily="34" charset="0"/>
              </a:rPr>
              <a:t>+ 2,55 mld. Kč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Nákup služeb </a:t>
            </a:r>
            <a:r>
              <a:rPr lang="cs-CZ" b="1" dirty="0" smtClean="0">
                <a:latin typeface="Calibri" pitchFamily="34" charset="0"/>
              </a:rPr>
              <a:t>+ 2,29 mld. Kč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Platy </a:t>
            </a:r>
            <a:r>
              <a:rPr lang="cs-CZ" b="1" dirty="0" smtClean="0">
                <a:latin typeface="Calibri" pitchFamily="34" charset="0"/>
              </a:rPr>
              <a:t>+ 6,55 mld. Kč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Nákup vody, paliv a energie </a:t>
            </a:r>
          </a:p>
          <a:p>
            <a:pPr marL="0" indent="0">
              <a:buNone/>
            </a:pPr>
            <a:r>
              <a:rPr lang="cs-CZ" dirty="0" smtClean="0">
                <a:latin typeface="Calibri" pitchFamily="34" charset="0"/>
              </a:rPr>
              <a:t>    </a:t>
            </a:r>
            <a:r>
              <a:rPr lang="cs-CZ" b="1" dirty="0" smtClean="0">
                <a:latin typeface="Calibri" pitchFamily="34" charset="0"/>
              </a:rPr>
              <a:t>+ 0,67 mld. Kč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Neinvestiční dotace podnikatelským subjektům </a:t>
            </a:r>
            <a:r>
              <a:rPr lang="cs-CZ" b="1" dirty="0" smtClean="0">
                <a:latin typeface="Calibri" pitchFamily="34" charset="0"/>
              </a:rPr>
              <a:t>+ 5,81 mld. Kč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688256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  <a:latin typeface="Calibri" pitchFamily="34" charset="0"/>
              </a:rPr>
              <a:t>Strukturální deficit</a:t>
            </a:r>
            <a:endParaRPr lang="cs-CZ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844824"/>
            <a:ext cx="7170781" cy="4392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Tento text upravíte v menu: Zobrazit / Záhlaví a zápatí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E2697FB-6EAC-4B3C-B854-E3293841D19E}" type="slidenum">
              <a:rPr lang="en-US"/>
              <a:pPr/>
              <a:t>2</a:t>
            </a:fld>
            <a:endParaRPr lang="en-US"/>
          </a:p>
        </p:txBody>
      </p:sp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353425" cy="1242254"/>
          </a:xfrm>
        </p:spPr>
        <p:txBody>
          <a:bodyPr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  <a:latin typeface="Calibri" pitchFamily="34" charset="0"/>
              </a:rPr>
              <a:t>Výdaje státního rozpočtu 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Schválené rozpočty 2011-2014 vs. návrh 2015 bez EU</a:t>
            </a:r>
            <a:b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400" dirty="0" smtClean="0">
                <a:solidFill>
                  <a:schemeClr val="tx1"/>
                </a:solidFill>
                <a:latin typeface="Calibri" pitchFamily="34" charset="0"/>
              </a:rPr>
              <a:t>v mld. Kč</a:t>
            </a:r>
            <a:endParaRPr lang="cs-CZ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6624736" cy="3981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1196752"/>
            <a:ext cx="8353425" cy="626701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Calibri" pitchFamily="34" charset="0"/>
              </a:rPr>
              <a:t>Výdaje státního rozpočtu</a:t>
            </a:r>
            <a:endParaRPr lang="cs-CZ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Očištěné od zdrojů z EU mají v roce 2015 činit </a:t>
            </a:r>
            <a:r>
              <a:rPr lang="cs-CZ" b="1" dirty="0" smtClean="0">
                <a:latin typeface="Calibri" pitchFamily="34" charset="0"/>
              </a:rPr>
              <a:t>1130,7 mld. Kč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To je oproti Rusnokovu plýtvavému návrhu o </a:t>
            </a:r>
            <a:r>
              <a:rPr lang="cs-CZ" b="1" dirty="0" smtClean="0">
                <a:latin typeface="Calibri" pitchFamily="34" charset="0"/>
              </a:rPr>
              <a:t>18 mld. Kč více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Oproti vládnímu návrhu z roku 2013 (střednědobý výhled) je to dokonce o </a:t>
            </a:r>
            <a:r>
              <a:rPr lang="cs-CZ" b="1" dirty="0" smtClean="0">
                <a:latin typeface="Calibri" pitchFamily="34" charset="0"/>
              </a:rPr>
              <a:t>24,5 mld. Kč více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811367"/>
          </a:xfrm>
        </p:spPr>
        <p:txBody>
          <a:bodyPr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Národní investice</a:t>
            </a:r>
            <a:b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rozpočet 2011-2013 vs. rozpočet 2014-2015 v mld. Kč </a:t>
            </a:r>
            <a:endParaRPr lang="cs-CZ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988840"/>
            <a:ext cx="6440907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1950140"/>
          </a:xfrm>
        </p:spPr>
        <p:txBody>
          <a:bodyPr/>
          <a:lstStyle/>
          <a:p>
            <a:pPr algn="ctr"/>
            <a:r>
              <a:rPr lang="cs-CZ" sz="2600" b="1" dirty="0" smtClean="0">
                <a:solidFill>
                  <a:schemeClr val="tx1"/>
                </a:solidFill>
                <a:latin typeface="Calibri" pitchFamily="34" charset="0"/>
              </a:rPr>
              <a:t>Národní investice</a:t>
            </a:r>
            <a:br>
              <a:rPr lang="cs-CZ" sz="26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600" b="1" dirty="0" smtClean="0">
                <a:solidFill>
                  <a:schemeClr val="tx1"/>
                </a:solidFill>
                <a:latin typeface="Calibri" pitchFamily="34" charset="0"/>
              </a:rPr>
              <a:t>skutečnost 2011-2013 vs. rozpočet 2014-2015 v mld. Kč</a:t>
            </a: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/>
            </a:r>
            <a:b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200" dirty="0" smtClean="0">
                <a:solidFill>
                  <a:schemeClr val="tx1"/>
                </a:solidFill>
                <a:latin typeface="Calibri" pitchFamily="34" charset="0"/>
              </a:rPr>
              <a:t>Pravicovou vládu přitom kritizovali, že nižšími investicemi podrývá hospodářský růst</a:t>
            </a:r>
            <a:r>
              <a:rPr lang="cs-CZ" sz="2400" dirty="0" smtClean="0">
                <a:solidFill>
                  <a:schemeClr val="tx1"/>
                </a:solidFill>
              </a:rPr>
              <a:t/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cs-CZ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6264696" cy="36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811367"/>
          </a:xfrm>
        </p:spPr>
        <p:txBody>
          <a:bodyPr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Celkové investice (vč. EU) </a:t>
            </a:r>
            <a:b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rozpočet 2011-2013 vs. rozpočet 2014-2015 v mld. Kč </a:t>
            </a:r>
            <a:endParaRPr lang="cs-CZ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580289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811367"/>
          </a:xfrm>
        </p:spPr>
        <p:txBody>
          <a:bodyPr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Celkové investice (vč. EU) </a:t>
            </a:r>
            <a:b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</a:br>
            <a:r>
              <a:rPr lang="cs-CZ" sz="2400" b="1" dirty="0" smtClean="0">
                <a:solidFill>
                  <a:schemeClr val="tx1"/>
                </a:solidFill>
                <a:latin typeface="Calibri" pitchFamily="34" charset="0"/>
              </a:rPr>
              <a:t>skutečnost 2011-2013 vs. rozpočet 2014-2015 v mld. Kč </a:t>
            </a:r>
            <a:endParaRPr lang="cs-CZ" sz="2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617522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626701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Calibri" pitchFamily="34" charset="0"/>
              </a:rPr>
              <a:t>Výdaje na výzkum, vývoj a inovace</a:t>
            </a:r>
            <a:endParaRPr lang="cs-CZ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988841"/>
            <a:ext cx="8353425" cy="4248448"/>
          </a:xfrm>
        </p:spPr>
        <p:txBody>
          <a:bodyPr/>
          <a:lstStyle/>
          <a:p>
            <a:pPr algn="ctr">
              <a:buFont typeface="Arial" pitchFamily="34" charset="0"/>
              <a:buChar char="•"/>
            </a:pPr>
            <a:r>
              <a:rPr lang="cs-CZ" dirty="0" smtClean="0">
                <a:latin typeface="Calibri" pitchFamily="34" charset="0"/>
              </a:rPr>
              <a:t>návrh rozpočtu z národních zdrojů v mld. Kč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7" y="2865977"/>
            <a:ext cx="5976664" cy="3371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288" y="908050"/>
            <a:ext cx="8353425" cy="626701"/>
          </a:xfrm>
        </p:spPr>
        <p:txBody>
          <a:bodyPr/>
          <a:lstStyle/>
          <a:p>
            <a:pPr algn="ctr"/>
            <a:r>
              <a:rPr lang="cs-CZ" sz="3600" b="1" dirty="0" smtClean="0">
                <a:solidFill>
                  <a:schemeClr val="tx1"/>
                </a:solidFill>
                <a:latin typeface="Calibri" pitchFamily="34" charset="0"/>
              </a:rPr>
              <a:t>Výdaje na výzkum, vývoj a inovace</a:t>
            </a:r>
            <a:endParaRPr lang="cs-CZ" sz="36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700808"/>
            <a:ext cx="8353425" cy="453648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sz="2400" dirty="0" smtClean="0">
                <a:latin typeface="Calibri" pitchFamily="34" charset="0"/>
              </a:rPr>
              <a:t>Skutečnost (2011-2013) vs. rozpočet (2014-2015) ze všech zdrojů (vč. EU) v mld. Kč</a:t>
            </a:r>
            <a:endParaRPr lang="cs-CZ" sz="2400" dirty="0">
              <a:latin typeface="Calibri" pitchFamily="34" charset="0"/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Tento text upravíte v menu: Zobrazit / Záhlaví a zápatí</a:t>
            </a: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D96D3D8-1A1C-4E6D-9F67-B54C56D0FE44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2708920"/>
            <a:ext cx="6069612" cy="3653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OP09_sablona-PPT_1024x768_v1">
  <a:themeElements>
    <a:clrScheme name="KHg_PPT-presentation_1024x768_v3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Hg_PPT-presentation_1024x768_v3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Georgia" pitchFamily="18" charset="0"/>
          </a:defRPr>
        </a:defPPr>
      </a:lstStyle>
    </a:lnDef>
  </a:objectDefaults>
  <a:extraClrSchemeLst>
    <a:extraClrScheme>
      <a:clrScheme name="KHg_PPT-presentation_1024x768_v3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KHg_PPT-presentation_1024x768_v3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KHg_PPT-presentation_1024x768_v3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TOP09_sablona-PPT_1024x768_v1</Template>
  <TotalTime>82</TotalTime>
  <Words>375</Words>
  <Application>Microsoft Office PowerPoint</Application>
  <PresentationFormat>Předvádění na obrazovce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Georgia</vt:lpstr>
      <vt:lpstr>Symbol</vt:lpstr>
      <vt:lpstr>TOP09_sablona-PPT_1024x768_v1</vt:lpstr>
      <vt:lpstr>Návrh zákona o státním rozpočtu na rok 2015: Rozpor mezi čísly a sliby</vt:lpstr>
      <vt:lpstr>Výdaje státního rozpočtu  Schválené rozpočty 2011-2014 vs. návrh 2015 bez EU v mld. Kč</vt:lpstr>
      <vt:lpstr>Výdaje státního rozpočtu</vt:lpstr>
      <vt:lpstr>Národní investice rozpočet 2011-2013 vs. rozpočet 2014-2015 v mld. Kč </vt:lpstr>
      <vt:lpstr>Národní investice skutečnost 2011-2013 vs. rozpočet 2014-2015 v mld. Kč Pravicovou vládu přitom kritizovali, že nižšími investicemi podrývá hospodářský růst  </vt:lpstr>
      <vt:lpstr>Celkové investice (vč. EU)  rozpočet 2011-2013 vs. rozpočet 2014-2015 v mld. Kč </vt:lpstr>
      <vt:lpstr>Celkové investice (vč. EU)  skutečnost 2011-2013 vs. rozpočet 2014-2015 v mld. Kč </vt:lpstr>
      <vt:lpstr>Výdaje na výzkum, vývoj a inovace</vt:lpstr>
      <vt:lpstr>Výdaje na výzkum, vývoj a inovace</vt:lpstr>
      <vt:lpstr>Jak se (ne)šetří na provozu</vt:lpstr>
      <vt:lpstr>Jak se (ne)šetří na provozu</vt:lpstr>
      <vt:lpstr>Strukturální deficit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X75</dc:creator>
  <cp:lastModifiedBy>Martina Týblová</cp:lastModifiedBy>
  <cp:revision>31</cp:revision>
  <cp:lastPrinted>2014-10-20T07:46:21Z</cp:lastPrinted>
  <dcterms:created xsi:type="dcterms:W3CDTF">2014-10-17T11:01:12Z</dcterms:created>
  <dcterms:modified xsi:type="dcterms:W3CDTF">2014-10-20T07:49:36Z</dcterms:modified>
</cp:coreProperties>
</file>