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handoutMasterIdLst>
    <p:handoutMasterId r:id="rId19"/>
  </p:handoutMasterIdLst>
  <p:sldIdLst>
    <p:sldId id="346" r:id="rId2"/>
    <p:sldId id="329" r:id="rId3"/>
    <p:sldId id="339" r:id="rId4"/>
    <p:sldId id="333" r:id="rId5"/>
    <p:sldId id="334" r:id="rId6"/>
    <p:sldId id="343" r:id="rId7"/>
    <p:sldId id="351" r:id="rId8"/>
    <p:sldId id="354" r:id="rId9"/>
    <p:sldId id="361" r:id="rId10"/>
    <p:sldId id="355" r:id="rId11"/>
    <p:sldId id="356" r:id="rId12"/>
    <p:sldId id="357" r:id="rId13"/>
    <p:sldId id="358" r:id="rId14"/>
    <p:sldId id="359" r:id="rId15"/>
    <p:sldId id="360" r:id="rId16"/>
    <p:sldId id="327" r:id="rId17"/>
  </p:sldIdLst>
  <p:sldSz cx="9144000" cy="6858000" type="screen4x3"/>
  <p:notesSz cx="6797675" cy="9928225"/>
  <p:defaultTextStyle>
    <a:defPPr>
      <a:defRPr lang="cs-CZ"/>
    </a:defPPr>
    <a:lvl1pPr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just" rtl="0" fontAlgn="base">
      <a:spcBef>
        <a:spcPct val="2000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99"/>
    <a:srgbClr val="EAEAE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4" autoAdjust="0"/>
  </p:normalViewPr>
  <p:slideViewPr>
    <p:cSldViewPr>
      <p:cViewPr varScale="1">
        <p:scale>
          <a:sx n="44" d="100"/>
          <a:sy n="44" d="100"/>
        </p:scale>
        <p:origin x="-10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08"/>
    </p:cViewPr>
  </p:sorterViewPr>
  <p:notesViewPr>
    <p:cSldViewPr>
      <p:cViewPr varScale="1">
        <p:scale>
          <a:sx n="50" d="100"/>
          <a:sy n="50" d="100"/>
        </p:scale>
        <p:origin x="-1332" y="-102"/>
      </p:cViewPr>
      <p:guideLst>
        <p:guide orient="horz" pos="3127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t" anchorCtr="0" compatLnSpc="1">
            <a:prstTxWarp prst="textNoShape">
              <a:avLst/>
            </a:prstTxWarp>
          </a:bodyPr>
          <a:lstStyle>
            <a:lvl1pPr algn="l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863" y="0"/>
            <a:ext cx="294481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t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481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b" anchorCtr="0" compatLnSpc="1">
            <a:prstTxWarp prst="textNoShape">
              <a:avLst/>
            </a:prstTxWarp>
          </a:bodyPr>
          <a:lstStyle>
            <a:lvl1pPr algn="l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19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863" y="9431338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b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fld id="{97D5EF1D-0949-45E2-820E-93E00BF84462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t" anchorCtr="0" compatLnSpc="1">
            <a:prstTxWarp prst="textNoShape">
              <a:avLst/>
            </a:prstTxWarp>
          </a:bodyPr>
          <a:lstStyle>
            <a:lvl1pPr algn="l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t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294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29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3288"/>
            <a:ext cx="5435600" cy="447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829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b" anchorCtr="0" compatLnSpc="1">
            <a:prstTxWarp prst="textNoShape">
              <a:avLst/>
            </a:prstTxWarp>
          </a:bodyPr>
          <a:lstStyle>
            <a:lvl1pPr algn="l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829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962" tIns="45481" rIns="90962" bIns="45481" numCol="1" anchor="b" anchorCtr="0" compatLnSpc="1">
            <a:prstTxWarp prst="textNoShape">
              <a:avLst/>
            </a:prstTxWarp>
          </a:bodyPr>
          <a:lstStyle>
            <a:lvl1pPr algn="r" defTabSz="909638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fld id="{C9715497-C2F2-42B4-9AFF-9CF75A1B9B79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20750" y="744538"/>
            <a:ext cx="4964113" cy="3722687"/>
          </a:xfrm>
          <a:ln/>
        </p:spPr>
      </p:sp>
      <p:sp>
        <p:nvSpPr>
          <p:cNvPr id="489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20750" y="744538"/>
            <a:ext cx="4964113" cy="3722687"/>
          </a:xfrm>
          <a:ln/>
        </p:spPr>
      </p:sp>
      <p:sp>
        <p:nvSpPr>
          <p:cNvPr id="491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1346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920750" y="744538"/>
            <a:ext cx="4964113" cy="3722687"/>
          </a:xfrm>
          <a:ln/>
        </p:spPr>
      </p:sp>
      <p:sp>
        <p:nvSpPr>
          <p:cNvPr id="441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7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24371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4371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24371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38608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11950" y="1052513"/>
            <a:ext cx="2057400" cy="5472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9750" y="1052513"/>
            <a:ext cx="6019800" cy="5472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229600" cy="10366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39750" y="2420938"/>
            <a:ext cx="4038600" cy="41036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2420938"/>
            <a:ext cx="4038600" cy="410368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1052513"/>
            <a:ext cx="8229600" cy="1036637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539750" y="2420938"/>
            <a:ext cx="8229600" cy="4103687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9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30750" y="2420938"/>
            <a:ext cx="4038600" cy="41036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768DBA"/>
            </a:gs>
            <a:gs pos="100000">
              <a:srgbClr val="B2B2B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0" y="0"/>
            <a:ext cx="9144000" cy="8096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</p:pic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0" y="817563"/>
            <a:ext cx="9144000" cy="0"/>
          </a:xfrm>
          <a:prstGeom prst="line">
            <a:avLst/>
          </a:prstGeom>
          <a:noFill/>
          <a:ln w="12700">
            <a:solidFill>
              <a:srgbClr val="4D4D4D"/>
            </a:solidFill>
            <a:round/>
            <a:headEnd/>
            <a:tailEnd/>
          </a:ln>
          <a:effectLst>
            <a:outerShdw dist="28398" dir="1593903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1052513"/>
            <a:ext cx="82296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420938"/>
            <a:ext cx="8229600" cy="410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3078" name="Text Box 6"/>
          <p:cNvSpPr txBox="1">
            <a:spLocks noChangeArrowheads="1"/>
          </p:cNvSpPr>
          <p:nvPr userDrawn="1"/>
        </p:nvSpPr>
        <p:spPr bwMode="auto">
          <a:xfrm>
            <a:off x="8243888" y="6381750"/>
            <a:ext cx="100806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cs-CZ" sz="1800"/>
              <a:t>	</a:t>
            </a:r>
            <a:fld id="{C6507D57-1494-4085-AD5C-3BF4417B25CC}" type="slidenum">
              <a:rPr lang="cs-CZ" sz="1800"/>
              <a:pPr marL="342900" indent="-342900">
                <a:spcBef>
                  <a:spcPct val="50000"/>
                </a:spcBef>
              </a:pPr>
              <a:t>‹#›</a:t>
            </a:fld>
            <a:endParaRPr lang="cs-CZ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" charset="0"/>
        </a:defRPr>
      </a:lvl9pPr>
    </p:titleStyle>
    <p:bodyStyle>
      <a:lvl1pPr marL="342900" indent="-342900" algn="just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just" rtl="0" fontAlgn="base">
        <a:spcBef>
          <a:spcPct val="20000"/>
        </a:spcBef>
        <a:spcAft>
          <a:spcPct val="0"/>
        </a:spcAft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just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just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just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Graf_aplikace_Microsoft_Office_Excel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r>
              <a:rPr lang="cs-CZ"/>
              <a:t>Návrh státního rozpočtu ČR na rok 2012</a:t>
            </a:r>
            <a:br>
              <a:rPr lang="cs-CZ"/>
            </a:br>
            <a:r>
              <a:rPr lang="cs-CZ"/>
              <a:t>a vazba na rozpočty obcí</a:t>
            </a:r>
            <a:r>
              <a:rPr lang="cs-CZ" sz="4000"/>
              <a:t> </a:t>
            </a:r>
          </a:p>
        </p:txBody>
      </p:sp>
      <p:sp>
        <p:nvSpPr>
          <p:cNvPr id="492549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258888" y="4292600"/>
            <a:ext cx="6400800" cy="1752600"/>
          </a:xfrm>
        </p:spPr>
        <p:txBody>
          <a:bodyPr/>
          <a:lstStyle/>
          <a:p>
            <a:r>
              <a:rPr lang="cs-CZ"/>
              <a:t>Miroslav Kalousek</a:t>
            </a:r>
          </a:p>
          <a:p>
            <a:r>
              <a:rPr lang="cs-CZ"/>
              <a:t>ministr financí</a:t>
            </a:r>
          </a:p>
          <a:p>
            <a:r>
              <a:rPr lang="cs-CZ"/>
              <a:t>10. listopadu 2011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575" name="Rectangle 2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Dotace pro obce a hl. m. Prahu</a:t>
            </a:r>
            <a:br>
              <a:rPr lang="cs-CZ" sz="4000"/>
            </a:br>
            <a:r>
              <a:rPr lang="cs-CZ" sz="4000"/>
              <a:t>v roce 2012</a:t>
            </a:r>
          </a:p>
        </p:txBody>
      </p:sp>
      <p:graphicFrame>
        <p:nvGraphicFramePr>
          <p:cNvPr id="535601" name="Group 49"/>
          <p:cNvGraphicFramePr>
            <a:graphicFrameLocks noGrp="1"/>
          </p:cNvGraphicFramePr>
          <p:nvPr>
            <p:ph idx="4294967295"/>
          </p:nvPr>
        </p:nvGraphicFramePr>
        <p:xfrm>
          <a:off x="971550" y="2565400"/>
          <a:ext cx="7129463" cy="2987052"/>
        </p:xfrm>
        <a:graphic>
          <a:graphicData uri="http://schemas.openxmlformats.org/drawingml/2006/table">
            <a:tbl>
              <a:tblPr/>
              <a:tblGrid>
                <a:gridCol w="5257800"/>
                <a:gridCol w="1871663"/>
              </a:tblGrid>
              <a:tr h="360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1424" marR="91424" marT="45721" marB="4572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v mld. Kč</a:t>
                      </a:r>
                      <a:endParaRPr kumimoji="0" lang="cs-CZ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4" marR="91424" marT="45721" marB="45721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  <a:cs typeface="Arial" charset="0"/>
                      </a:endParaRP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Obce a hl. m. Praha</a:t>
                      </a:r>
                    </a:p>
                  </a:txBody>
                  <a:tcPr marL="91424" marR="91424"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z VPS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431925" algn="r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11,3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marL="898525" marR="0" lvl="0" indent="-898525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 toho:	Finanční vztahy SR k rozpočtům ÚSC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431925" algn="r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10,0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46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Ostatní dotace z kapitoly VPS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431925" algn="r"/>
                        </a:tabLst>
                      </a:pP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1,3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z ostatních kapitol SR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>
                          <a:tab pos="1431925" algn="r"/>
                        </a:tabLst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16,8</a:t>
                      </a:r>
                    </a:p>
                  </a:txBody>
                  <a:tcPr marL="91424" marR="91424" marT="45721" marB="4572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88" name="Rectangle 12"/>
          <p:cNvSpPr>
            <a:spLocks noGrp="1" noChangeArrowheads="1"/>
          </p:cNvSpPr>
          <p:nvPr>
            <p:ph type="title"/>
          </p:nvPr>
        </p:nvSpPr>
        <p:spPr>
          <a:xfrm>
            <a:off x="323850" y="908050"/>
            <a:ext cx="8640763" cy="1036638"/>
          </a:xfrm>
        </p:spPr>
        <p:txBody>
          <a:bodyPr/>
          <a:lstStyle/>
          <a:p>
            <a:r>
              <a:rPr lang="cs-CZ" sz="3600"/>
              <a:t>Finanční vztahy SR k rozpočtům obcí</a:t>
            </a:r>
            <a:br>
              <a:rPr lang="cs-CZ" sz="3600"/>
            </a:br>
            <a:r>
              <a:rPr lang="cs-CZ" sz="2000"/>
              <a:t>(příloha č. 6 k návrhu zákona o SR)</a:t>
            </a:r>
          </a:p>
        </p:txBody>
      </p:sp>
      <p:graphicFrame>
        <p:nvGraphicFramePr>
          <p:cNvPr id="536590" name="Group 14"/>
          <p:cNvGraphicFramePr>
            <a:graphicFrameLocks noGrp="1"/>
          </p:cNvGraphicFramePr>
          <p:nvPr>
            <p:ph idx="4294967295"/>
          </p:nvPr>
        </p:nvGraphicFramePr>
        <p:xfrm>
          <a:off x="395288" y="2205038"/>
          <a:ext cx="8229600" cy="4439013"/>
        </p:xfrm>
        <a:graphic>
          <a:graphicData uri="http://schemas.openxmlformats.org/drawingml/2006/table">
            <a:tbl>
              <a:tblPr/>
              <a:tblGrid>
                <a:gridCol w="5616575"/>
                <a:gridCol w="2613025"/>
              </a:tblGrid>
              <a:tr h="1152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Příspěvek na výkon státní správy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podrobnosti viz dále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7 386 068 </a:t>
                      </a: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10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Příspěvek na školství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příspěvek nebyl pro rok 2012 valorizován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1 359 215</a:t>
                      </a: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tis. Kč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na vybraná zdravotnická zařízení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dotace nebyla pro rok 2012 valorizována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33 504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525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na výkon zřizovatelských funkcí převedených z OkÚ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dotace nebyla pro rok 2012 valorizována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231 617</a:t>
                      </a:r>
                      <a:r>
                        <a:rPr kumimoji="0" lang="cs-CZ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</a:p>
                  </a:txBody>
                  <a:tcPr marT="45711" marB="4571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8" name="Rectangle 8"/>
          <p:cNvSpPr>
            <a:spLocks noGrp="1" noChangeArrowheads="1"/>
          </p:cNvSpPr>
          <p:nvPr>
            <p:ph type="title"/>
          </p:nvPr>
        </p:nvSpPr>
        <p:spPr>
          <a:xfrm>
            <a:off x="539750" y="1196975"/>
            <a:ext cx="8229600" cy="1036638"/>
          </a:xfrm>
        </p:spPr>
        <p:txBody>
          <a:bodyPr/>
          <a:lstStyle/>
          <a:p>
            <a:r>
              <a:rPr lang="cs-CZ" sz="4000"/>
              <a:t>Finanční vztahy SR k rozpočtu </a:t>
            </a:r>
            <a:br>
              <a:rPr lang="cs-CZ" sz="4000"/>
            </a:br>
            <a:r>
              <a:rPr lang="cs-CZ" sz="4000"/>
              <a:t>hl. m. Prahy </a:t>
            </a:r>
            <a:r>
              <a:rPr lang="cs-CZ" sz="2000"/>
              <a:t>(příloha č. 7 k návrhu zákona o SR)</a:t>
            </a:r>
          </a:p>
        </p:txBody>
      </p:sp>
      <p:graphicFrame>
        <p:nvGraphicFramePr>
          <p:cNvPr id="537610" name="Group 10"/>
          <p:cNvGraphicFramePr>
            <a:graphicFrameLocks noGrp="1"/>
          </p:cNvGraphicFramePr>
          <p:nvPr>
            <p:ph idx="4294967295"/>
          </p:nvPr>
        </p:nvGraphicFramePr>
        <p:xfrm>
          <a:off x="395288" y="2636838"/>
          <a:ext cx="8351837" cy="3457575"/>
        </p:xfrm>
        <a:graphic>
          <a:graphicData uri="http://schemas.openxmlformats.org/drawingml/2006/table">
            <a:tbl>
              <a:tblPr/>
              <a:tblGrid>
                <a:gridCol w="6119812"/>
                <a:gridCol w="2232025"/>
              </a:tblGrid>
              <a:tr h="22320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Příspěvek na výkon státní správy</a:t>
                      </a:r>
                    </a:p>
                    <a:p>
                      <a:pPr marL="368300" marR="0" lvl="1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zohledňuje meziroční nárůst počtu obyvatel dle bilance obyvatel ČR k 1.1.2011 </a:t>
                      </a:r>
                    </a:p>
                    <a:p>
                      <a:pPr marL="368300" marR="0" lvl="1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zohledňuje krácení příspěvku v roce 2011</a:t>
                      </a:r>
                    </a:p>
                    <a:p>
                      <a:pPr marL="368300" marR="0" lvl="1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u působnosti kraje se příspěvek snižuje z důvodu novelizace zákonů v sociální oblasti tzv. Sociální reformy I </a:t>
                      </a:r>
                    </a:p>
                  </a:txBody>
                  <a:tcPr marL="91428" marR="91428"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822 871 </a:t>
                      </a: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91428" marR="91428"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55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Příspěvek na školství</a:t>
                      </a:r>
                    </a:p>
                    <a:p>
                      <a:pPr marL="368300" marR="0" lvl="1" indent="-28575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příspěvek nebyl pro rok 2012 valorizován</a:t>
                      </a:r>
                    </a:p>
                  </a:txBody>
                  <a:tcPr marL="91428" marR="91428"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145 512 </a:t>
                      </a:r>
                      <a:r>
                        <a:rPr kumimoji="0" lang="cs-CZ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</a:p>
                  </a:txBody>
                  <a:tcPr marL="91428" marR="91428" marT="45701" marB="45701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8679" name="Group 55"/>
          <p:cNvGraphicFramePr>
            <a:graphicFrameLocks noGrp="1"/>
          </p:cNvGraphicFramePr>
          <p:nvPr/>
        </p:nvGraphicFramePr>
        <p:xfrm>
          <a:off x="395288" y="1844675"/>
          <a:ext cx="8424862" cy="4833585"/>
        </p:xfrm>
        <a:graphic>
          <a:graphicData uri="http://schemas.openxmlformats.org/drawingml/2006/table">
            <a:tbl>
              <a:tblPr/>
              <a:tblGrid>
                <a:gridCol w="6264275"/>
                <a:gridCol w="2160587"/>
              </a:tblGrid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1) Příspěvek na výkon státní správy celkem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8 208 939 tis. Kč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l-PL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z toho:	pro obce v jednotlivých krajích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7 386 068 tis. Kč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	pro hl. m. Prahu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822 871 tis. Kč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4963">
                <a:tc gridSpan="2">
                  <a:txBody>
                    <a:bodyPr/>
                    <a:lstStyle/>
                    <a:p>
                      <a:pPr marL="176213" marR="0" lvl="0" indent="-17621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Zohlednění meziročního nárůstu počtu obyvatel dle bilance obyvatel ČR k 1.1.2011 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334963">
                <a:tc gridSpan="2">
                  <a:txBody>
                    <a:bodyPr/>
                    <a:lstStyle/>
                    <a:p>
                      <a:pPr marL="176213" marR="0" lvl="0" indent="-17621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Zohlednění krácení příspěvku ve výši 17,6 % v roce 2011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066800"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Zahrnutí položky v kapitole VPS s názvem „Částečná kompenzace snížení příspěvku na výkon státní správy v roce 2011 pro obce s rozšířenou působností s ekonomickým dopadem z tohoto snížení“ 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+ 220 588 tis. Kč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325"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Navýšení příspěvku v návaznosti na nabytí účinnosti novely zákona č. 254/2001 Sb. (vodní zákon) a s ním souvisejícímu převodu kompetencí z obcí POU na obce ORP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POU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 - 92 013 tis. Kč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ORP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: + 92 013 tis. Kč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>
                  <a:txBody>
                    <a:bodyPr/>
                    <a:lstStyle/>
                    <a:p>
                      <a:pPr marL="176213" marR="0" lvl="0" indent="-17621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Snížení v návaznosti na novelizaci zákonů v sociální oblasti tzv. Sociální reformu I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- 415 000 tis. Kč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438">
                <a:tc gridSpan="2">
                  <a:txBody>
                    <a:bodyPr/>
                    <a:lstStyle/>
                    <a:p>
                      <a:pPr marL="176213" marR="0" lvl="0" indent="-176213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Praha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- u působnosti kraje se příspěvek snižuje o 6,3 mil. Kč z důvodu novelizace zákonů v sociální oblasti tzv. Sociální reformy I.</a:t>
                      </a:r>
                    </a:p>
                  </a:txBody>
                  <a:tcPr marT="45714" marB="4571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38644" name="Rectangle 20"/>
          <p:cNvSpPr>
            <a:spLocks noGrp="1" noChangeArrowheads="1"/>
          </p:cNvSpPr>
          <p:nvPr>
            <p:ph type="title"/>
          </p:nvPr>
        </p:nvSpPr>
        <p:spPr>
          <a:xfrm>
            <a:off x="0" y="836613"/>
            <a:ext cx="9144000" cy="1036637"/>
          </a:xfrm>
        </p:spPr>
        <p:txBody>
          <a:bodyPr/>
          <a:lstStyle/>
          <a:p>
            <a:r>
              <a:rPr lang="cs-CZ" sz="2800"/>
              <a:t>Prostředky na úhradu výkonu přenesené působnosti na rok 2012 pro obce a hl. m. Praha   1/2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9661" name="Group 13"/>
          <p:cNvGraphicFramePr>
            <a:graphicFrameLocks noGrp="1"/>
          </p:cNvGraphicFramePr>
          <p:nvPr/>
        </p:nvGraphicFramePr>
        <p:xfrm>
          <a:off x="468313" y="1916113"/>
          <a:ext cx="8280400" cy="4684712"/>
        </p:xfrm>
        <a:graphic>
          <a:graphicData uri="http://schemas.openxmlformats.org/drawingml/2006/table">
            <a:tbl>
              <a:tblPr/>
              <a:tblGrid>
                <a:gridCol w="6696075"/>
                <a:gridCol w="1584325"/>
              </a:tblGrid>
              <a:tr h="224155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2) Dotace na činnosti vykonávané obcemi s rozšířenou působností v oblasti sociálně-právní ochrany dětí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je poskytována na základě § 58 odst. 1 zákona č. 359/1999 Sb., o sociálně-právní ochraně dětí, ve znění pozdějších předpisů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je určena pro obce s rozšířenou působností a</a:t>
                      </a:r>
                      <a:b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hl. m. Prahu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nebyla pro rok 2012 valorizována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739 447 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tis. Kč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96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3) Navýšení příspěvku na výkon státní správy v oblasti sociálních služeb pro obce s rozšířenou působností a hl. m. Prahu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Char char="§"/>
                        <a:tabLst/>
                      </a:pP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Dotace byla určena na výkon státní správy v oblasti sociálních služeb dle zákona č. 108/2006 Sb., o sociálních službách, zejména na činnosti související se správou příspěvku na péči (posuzování žádostí, vyplácení příspěvku a kontrola jeho využití). Protože od roku 2012 v souvislosti s připravovanou sociální reformou již nebudou obce s rozšířenou činností příslušné činnosti zajišťovat, dotace již není rozpočtována.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Ruší se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(212 180 tis.Kč)</a:t>
                      </a:r>
                    </a:p>
                  </a:txBody>
                  <a:tcPr marT="45718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9655" name="Line 7"/>
          <p:cNvSpPr>
            <a:spLocks noChangeShapeType="1"/>
          </p:cNvSpPr>
          <p:nvPr/>
        </p:nvSpPr>
        <p:spPr bwMode="auto">
          <a:xfrm>
            <a:off x="7308850" y="4365625"/>
            <a:ext cx="1154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539660" name="Rectangle 12"/>
          <p:cNvSpPr>
            <a:spLocks noChangeArrowheads="1"/>
          </p:cNvSpPr>
          <p:nvPr/>
        </p:nvSpPr>
        <p:spPr bwMode="auto">
          <a:xfrm>
            <a:off x="0" y="836613"/>
            <a:ext cx="9144000" cy="1036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cs-CZ" sz="2800" b="1">
                <a:solidFill>
                  <a:schemeClr val="tx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 charset="0"/>
              </a:rPr>
              <a:t>Prostředky na úhradu výkonu přenesené působnosti na rok 2012 pro obce a hl. m. Praha   2/2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01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036637"/>
          </a:xfrm>
        </p:spPr>
        <p:txBody>
          <a:bodyPr/>
          <a:lstStyle/>
          <a:p>
            <a:r>
              <a:rPr lang="cs-CZ"/>
              <a:t>Růst objemu platů</a:t>
            </a:r>
          </a:p>
        </p:txBody>
      </p:sp>
      <p:graphicFrame>
        <p:nvGraphicFramePr>
          <p:cNvPr id="560273" name="Group 145"/>
          <p:cNvGraphicFramePr>
            <a:graphicFrameLocks noGrp="1"/>
          </p:cNvGraphicFramePr>
          <p:nvPr>
            <p:ph idx="1"/>
          </p:nvPr>
        </p:nvGraphicFramePr>
        <p:xfrm>
          <a:off x="395288" y="1916113"/>
          <a:ext cx="8229600" cy="4591050"/>
        </p:xfrm>
        <a:graphic>
          <a:graphicData uri="http://schemas.openxmlformats.org/drawingml/2006/table">
            <a:tbl>
              <a:tblPr/>
              <a:tblGrid>
                <a:gridCol w="2254250"/>
                <a:gridCol w="1550987"/>
                <a:gridCol w="1493838"/>
                <a:gridCol w="1465262"/>
                <a:gridCol w="1465263"/>
              </a:tblGrid>
              <a:tr h="118745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meziroční růst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2008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2009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2010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1.pol.</a:t>
                      </a:r>
                    </a:p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2011</a:t>
                      </a:r>
                      <a:endParaRPr kumimoji="0" lang="cs-CZ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kraje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8,5 % 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6,2 % 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2,8 % 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2,3 % 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obce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6,5 %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5,6 %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5,1 % 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0,0 %</a:t>
                      </a: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stát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2,4 %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5,0 %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-2,5 %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</a:rPr>
                        <a:t>-5,3 %</a:t>
                      </a: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2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za pozornost.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3600"/>
            <a:ext cx="8229600" cy="46085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>
                <a:latin typeface="Arial Unicode MS" pitchFamily="34" charset="-128"/>
              </a:rPr>
              <a:t>ČR se zotavuje po ekonomickém propadu z přelomu let 2008 a 2009 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Arial Unicode MS" pitchFamily="34" charset="-128"/>
              </a:rPr>
              <a:t>V roce 2011 pozitivní vliv růstu ekonomik hlavních obchodních partnerů převáží nad restriktivními dopady stabilizačních opatření</a:t>
            </a:r>
            <a:endParaRPr lang="cs-CZ" sz="2800">
              <a:latin typeface="Arial Unicode MS" pitchFamily="34" charset="-128"/>
              <a:sym typeface="Symbol" pitchFamily="18" charset="2"/>
            </a:endParaRPr>
          </a:p>
          <a:p>
            <a:pPr>
              <a:lnSpc>
                <a:spcPct val="90000"/>
              </a:lnSpc>
            </a:pPr>
            <a:r>
              <a:rPr lang="cs-CZ" sz="2800">
                <a:latin typeface="Arial Unicode MS" pitchFamily="34" charset="-128"/>
                <a:sym typeface="Symbol" pitchFamily="18" charset="2"/>
              </a:rPr>
              <a:t>V roce 2012 zpomalení růstu ekonomiky, vývoj závislý na řešení krize v eurozóně a velmi nejistý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Arial Unicode MS" pitchFamily="34" charset="-128"/>
                <a:sym typeface="Symbol" pitchFamily="18" charset="2"/>
              </a:rPr>
              <a:t>Rozpočet postaven na červencové predikci růstu HDP v roce 2012  2,5 %</a:t>
            </a:r>
          </a:p>
          <a:p>
            <a:pPr>
              <a:lnSpc>
                <a:spcPct val="90000"/>
              </a:lnSpc>
            </a:pPr>
            <a:r>
              <a:rPr lang="cs-CZ" sz="2800">
                <a:latin typeface="Arial Unicode MS" pitchFamily="34" charset="-128"/>
                <a:sym typeface="Symbol" pitchFamily="18" charset="2"/>
              </a:rPr>
              <a:t>Predikce říjen: růst 1 %, </a:t>
            </a:r>
            <a:r>
              <a:rPr lang="cs-CZ" sz="2800">
                <a:solidFill>
                  <a:srgbClr val="FF0000"/>
                </a:solidFill>
                <a:latin typeface="Arial Unicode MS" pitchFamily="34" charset="-128"/>
                <a:sym typeface="Symbol" pitchFamily="18" charset="2"/>
              </a:rPr>
              <a:t>rizika směrem dolů</a:t>
            </a:r>
          </a:p>
        </p:txBody>
      </p:sp>
      <p:sp>
        <p:nvSpPr>
          <p:cNvPr id="452612" name="Rectangle 4"/>
          <p:cNvSpPr>
            <a:spLocks noGrp="1" noChangeArrowheads="1"/>
          </p:cNvSpPr>
          <p:nvPr>
            <p:ph type="title"/>
          </p:nvPr>
        </p:nvSpPr>
        <p:spPr>
          <a:xfrm>
            <a:off x="539750" y="908050"/>
            <a:ext cx="8229600" cy="1036638"/>
          </a:xfrm>
        </p:spPr>
        <p:txBody>
          <a:bodyPr/>
          <a:lstStyle/>
          <a:p>
            <a:r>
              <a:rPr lang="cs-CZ"/>
              <a:t>Makroekonomický vývoj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2060575"/>
            <a:ext cx="7921625" cy="47974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>
                <a:latin typeface="Arial Unicode MS" pitchFamily="34" charset="-128"/>
              </a:rPr>
              <a:t>Fiskální cíle stanovené vládou pro období střednědobého výhledu, které lze vyčíslit jako podíl deficitu veřejných rozpočtů (tedy i obcí) na HDP, jsou následující: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400">
                <a:latin typeface="Arial Unicode MS" pitchFamily="34" charset="-128"/>
              </a:rPr>
              <a:t>V roce 2012 </a:t>
            </a:r>
            <a:r>
              <a:rPr lang="cs-CZ" sz="2400">
                <a:latin typeface="Arial Unicode MS" pitchFamily="34" charset="-128"/>
                <a:sym typeface="Symbol" pitchFamily="18" charset="2"/>
              </a:rPr>
              <a:t></a:t>
            </a:r>
            <a:r>
              <a:rPr lang="cs-CZ" sz="2400">
                <a:latin typeface="Arial Unicode MS" pitchFamily="34" charset="-128"/>
              </a:rPr>
              <a:t> 3,5 %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400">
                <a:solidFill>
                  <a:srgbClr val="FF0000"/>
                </a:solidFill>
                <a:latin typeface="Arial Unicode MS" pitchFamily="34" charset="-128"/>
              </a:rPr>
              <a:t>K dodržení tohoto cíle bude zřejmě potřeba přijmout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 sz="2400">
                <a:solidFill>
                  <a:srgbClr val="FF0000"/>
                </a:solidFill>
                <a:latin typeface="Arial Unicode MS" pitchFamily="34" charset="-128"/>
              </a:rPr>
              <a:t>další opatření na počátku roku 2012.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400">
                <a:latin typeface="Arial Unicode MS" pitchFamily="34" charset="-128"/>
              </a:rPr>
              <a:t>V roce 2013 </a:t>
            </a:r>
            <a:r>
              <a:rPr lang="cs-CZ" sz="2400">
                <a:latin typeface="Arial Unicode MS" pitchFamily="34" charset="-128"/>
                <a:sym typeface="Symbol" pitchFamily="18" charset="2"/>
              </a:rPr>
              <a:t></a:t>
            </a:r>
            <a:r>
              <a:rPr lang="cs-CZ" sz="2400">
                <a:latin typeface="Arial Unicode MS" pitchFamily="34" charset="-128"/>
              </a:rPr>
              <a:t> 2,9 %</a:t>
            </a:r>
          </a:p>
          <a:p>
            <a:pPr lvl="1">
              <a:lnSpc>
                <a:spcPct val="90000"/>
              </a:lnSpc>
              <a:buFontTx/>
              <a:buChar char="•"/>
            </a:pPr>
            <a:r>
              <a:rPr lang="cs-CZ" sz="2400">
                <a:latin typeface="Arial Unicode MS" pitchFamily="34" charset="-128"/>
              </a:rPr>
              <a:t>V roce 2014 </a:t>
            </a:r>
            <a:r>
              <a:rPr lang="cs-CZ" sz="2400">
                <a:latin typeface="Arial Unicode MS" pitchFamily="34" charset="-128"/>
                <a:sym typeface="Symbol" pitchFamily="18" charset="2"/>
              </a:rPr>
              <a:t></a:t>
            </a:r>
            <a:r>
              <a:rPr lang="cs-CZ" sz="2400">
                <a:latin typeface="Arial Unicode MS" pitchFamily="34" charset="-128"/>
              </a:rPr>
              <a:t> 1,9 %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 sz="2400">
              <a:latin typeface="Arial Unicode MS" pitchFamily="34" charset="-128"/>
            </a:endParaRPr>
          </a:p>
          <a:p>
            <a:pPr lvl="1" algn="l">
              <a:lnSpc>
                <a:spcPct val="90000"/>
              </a:lnSpc>
              <a:buFontTx/>
              <a:buChar char="•"/>
            </a:pPr>
            <a:r>
              <a:rPr lang="cs-CZ" sz="2400">
                <a:latin typeface="Arial Unicode MS" pitchFamily="34" charset="-128"/>
              </a:rPr>
              <a:t>Cíl z programového prohlášení </a:t>
            </a:r>
            <a:br>
              <a:rPr lang="cs-CZ" sz="2400">
                <a:latin typeface="Arial Unicode MS" pitchFamily="34" charset="-128"/>
              </a:rPr>
            </a:br>
            <a:r>
              <a:rPr lang="cs-CZ" sz="2400">
                <a:latin typeface="Arial Unicode MS" pitchFamily="34" charset="-128"/>
              </a:rPr>
              <a:t>v roce 2016  </a:t>
            </a:r>
            <a:r>
              <a:rPr lang="cs-CZ" sz="2400">
                <a:latin typeface="Arial Unicode MS" pitchFamily="34" charset="-128"/>
                <a:sym typeface="Symbol" pitchFamily="18" charset="2"/>
              </a:rPr>
              <a:t>   0 %</a:t>
            </a:r>
          </a:p>
        </p:txBody>
      </p:sp>
      <p:sp>
        <p:nvSpPr>
          <p:cNvPr id="46694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Fiskální cílení vlády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7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276475"/>
            <a:ext cx="8280400" cy="39608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b="1">
                <a:latin typeface="Arial Unicode MS" pitchFamily="34" charset="-128"/>
              </a:rPr>
              <a:t>Příjmy</a:t>
            </a:r>
            <a:r>
              <a:rPr lang="cs-CZ" sz="2800">
                <a:latin typeface="Arial Unicode MS" pitchFamily="34" charset="-128"/>
              </a:rPr>
              <a:t> 	</a:t>
            </a:r>
            <a:r>
              <a:rPr lang="cs-CZ" sz="2800">
                <a:latin typeface="Arial Unicode MS" pitchFamily="34" charset="-128"/>
                <a:sym typeface="Symbol" pitchFamily="18" charset="2"/>
              </a:rPr>
              <a:t></a:t>
            </a:r>
            <a:r>
              <a:rPr lang="cs-CZ" sz="2800">
                <a:latin typeface="Arial Unicode MS" pitchFamily="34" charset="-128"/>
              </a:rPr>
              <a:t> 	</a:t>
            </a:r>
            <a:r>
              <a:rPr lang="cs-CZ" b="1"/>
              <a:t>1 084,7 mld. Kč</a:t>
            </a:r>
            <a:r>
              <a:rPr lang="cs-CZ"/>
              <a:t> </a:t>
            </a:r>
            <a:endParaRPr lang="cs-CZ" sz="2800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cs-CZ">
                <a:latin typeface="Arial Unicode MS" pitchFamily="34" charset="-128"/>
              </a:rPr>
              <a:t>Oproti roku 2011 růst o 29 mld. Kč (2,7 %)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cs-CZ" sz="2800" b="1">
                <a:latin typeface="Arial Unicode MS" pitchFamily="34" charset="-128"/>
              </a:rPr>
              <a:t>Výdaje</a:t>
            </a:r>
            <a:r>
              <a:rPr lang="cs-CZ" sz="2800">
                <a:latin typeface="Arial Unicode MS" pitchFamily="34" charset="-128"/>
              </a:rPr>
              <a:t> 	 </a:t>
            </a:r>
            <a:r>
              <a:rPr lang="cs-CZ" sz="2800">
                <a:latin typeface="Arial Unicode MS" pitchFamily="34" charset="-128"/>
                <a:sym typeface="Symbol" pitchFamily="18" charset="2"/>
              </a:rPr>
              <a:t></a:t>
            </a:r>
            <a:r>
              <a:rPr lang="cs-CZ" sz="2800">
                <a:latin typeface="Arial Unicode MS" pitchFamily="34" charset="-128"/>
              </a:rPr>
              <a:t> 	</a:t>
            </a:r>
            <a:r>
              <a:rPr lang="cs-CZ" b="1"/>
              <a:t>1 189,7 mld. Kč</a:t>
            </a:r>
            <a:r>
              <a:rPr lang="cs-CZ"/>
              <a:t> </a:t>
            </a:r>
            <a:endParaRPr lang="cs-CZ" sz="2800">
              <a:latin typeface="Arial Unicode MS" pitchFamily="34" charset="-128"/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cs-CZ">
                <a:latin typeface="Arial Unicode MS" pitchFamily="34" charset="-128"/>
              </a:rPr>
              <a:t>Oproti roku 2011 pokles o 1 mld. Kč (0,1 %)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cs-CZ">
              <a:latin typeface="Arial Unicode MS" pitchFamily="34" charset="-128"/>
            </a:endParaRPr>
          </a:p>
          <a:p>
            <a:pPr>
              <a:lnSpc>
                <a:spcPct val="90000"/>
              </a:lnSpc>
            </a:pPr>
            <a:r>
              <a:rPr lang="cs-CZ" sz="2800" b="1">
                <a:latin typeface="Arial Unicode MS" pitchFamily="34" charset="-128"/>
              </a:rPr>
              <a:t>Deficit</a:t>
            </a:r>
            <a:r>
              <a:rPr lang="cs-CZ" sz="2800">
                <a:latin typeface="Arial Unicode MS" pitchFamily="34" charset="-128"/>
              </a:rPr>
              <a:t> 	 </a:t>
            </a:r>
            <a:r>
              <a:rPr lang="cs-CZ" sz="2800">
                <a:latin typeface="Arial Unicode MS" pitchFamily="34" charset="-128"/>
                <a:sym typeface="Symbol" pitchFamily="18" charset="2"/>
              </a:rPr>
              <a:t></a:t>
            </a:r>
            <a:r>
              <a:rPr lang="cs-CZ" sz="2800">
                <a:latin typeface="Arial Unicode MS" pitchFamily="34" charset="-128"/>
              </a:rPr>
              <a:t> 	  </a:t>
            </a:r>
            <a:r>
              <a:rPr lang="cs-CZ" b="1"/>
              <a:t>105 mld. Kč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cs-CZ">
                <a:latin typeface="Arial Unicode MS" pitchFamily="34" charset="-128"/>
              </a:rPr>
              <a:t>Oproti roku 2011 se plánuje pokles o 30 mld. Kč </a:t>
            </a:r>
          </a:p>
        </p:txBody>
      </p:sp>
      <p:sp>
        <p:nvSpPr>
          <p:cNvPr id="45773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ukazatele SR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7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036637"/>
          </a:xfrm>
        </p:spPr>
        <p:txBody>
          <a:bodyPr/>
          <a:lstStyle/>
          <a:p>
            <a:r>
              <a:rPr lang="cs-CZ"/>
              <a:t>Vývoj deficitu SR</a:t>
            </a:r>
            <a:endParaRPr lang="cs-CZ" sz="2400"/>
          </a:p>
        </p:txBody>
      </p:sp>
      <p:graphicFrame>
        <p:nvGraphicFramePr>
          <p:cNvPr id="458763" name="Object 11"/>
          <p:cNvGraphicFramePr>
            <a:graphicFrameLocks noChangeAspect="1"/>
          </p:cNvGraphicFramePr>
          <p:nvPr>
            <p:ph idx="1"/>
          </p:nvPr>
        </p:nvGraphicFramePr>
        <p:xfrm>
          <a:off x="395288" y="1857375"/>
          <a:ext cx="8208962" cy="4638675"/>
        </p:xfrm>
        <a:graphic>
          <a:graphicData uri="http://schemas.openxmlformats.org/presentationml/2006/ole">
            <p:oleObj spid="_x0000_s458763" name="Graf" r:id="rId3" imgW="8477282" imgH="479113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3754" name="Picture 66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2413" y="2492375"/>
            <a:ext cx="8712200" cy="1677988"/>
          </a:xfrm>
          <a:prstGeom prst="rect">
            <a:avLst/>
          </a:prstGeom>
          <a:noFill/>
        </p:spPr>
      </p:pic>
      <p:sp>
        <p:nvSpPr>
          <p:cNvPr id="473496" name="Rectangle 40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Daňové příjmy SR </a:t>
            </a:r>
          </a:p>
        </p:txBody>
      </p:sp>
      <p:sp>
        <p:nvSpPr>
          <p:cNvPr id="473494" name="Rectangle 406"/>
          <p:cNvSpPr>
            <a:spLocks noGrp="1" noChangeArrowheads="1"/>
          </p:cNvSpPr>
          <p:nvPr>
            <p:ph type="body" sz="half" idx="1"/>
          </p:nvPr>
        </p:nvSpPr>
        <p:spPr>
          <a:xfrm>
            <a:off x="0" y="4508500"/>
            <a:ext cx="9144000" cy="2349500"/>
          </a:xfrm>
        </p:spPr>
        <p:txBody>
          <a:bodyPr/>
          <a:lstStyle/>
          <a:p>
            <a:r>
              <a:rPr lang="cs-CZ" sz="2400">
                <a:latin typeface="Arial Unicode MS" pitchFamily="34" charset="-128"/>
              </a:rPr>
              <a:t>Odhad pro rok 2012 vychází z</a:t>
            </a:r>
          </a:p>
          <a:p>
            <a:pPr lvl="1">
              <a:buFontTx/>
              <a:buChar char="•"/>
            </a:pPr>
            <a:r>
              <a:rPr lang="cs-CZ" sz="2400">
                <a:latin typeface="Arial Unicode MS" pitchFamily="34" charset="-128"/>
              </a:rPr>
              <a:t> makropredikce MF z července 2011</a:t>
            </a:r>
          </a:p>
          <a:p>
            <a:pPr lvl="1">
              <a:buFontTx/>
              <a:buChar char="•"/>
            </a:pPr>
            <a:r>
              <a:rPr lang="cs-CZ" sz="2400">
                <a:latin typeface="Arial Unicode MS" pitchFamily="34" charset="-128"/>
              </a:rPr>
              <a:t> aktuálních daňových inkas</a:t>
            </a:r>
          </a:p>
          <a:p>
            <a:pPr lvl="1">
              <a:buFontTx/>
              <a:buChar char="•"/>
            </a:pPr>
            <a:r>
              <a:rPr lang="cs-CZ" sz="2400">
                <a:latin typeface="Arial Unicode MS" pitchFamily="34" charset="-128"/>
              </a:rPr>
              <a:t> </a:t>
            </a:r>
            <a:r>
              <a:rPr lang="cs-CZ" sz="2400">
                <a:solidFill>
                  <a:srgbClr val="FF0000"/>
                </a:solidFill>
                <a:latin typeface="Arial Unicode MS" pitchFamily="34" charset="-128"/>
              </a:rPr>
              <a:t>téměř jistě bude inkaso nižší, v tuto chvíli nevíme o kolik</a:t>
            </a:r>
          </a:p>
        </p:txBody>
      </p:sp>
      <p:sp>
        <p:nvSpPr>
          <p:cNvPr id="473495" name="Oval 407"/>
          <p:cNvSpPr>
            <a:spLocks noChangeArrowheads="1"/>
          </p:cNvSpPr>
          <p:nvPr/>
        </p:nvSpPr>
        <p:spPr bwMode="auto">
          <a:xfrm>
            <a:off x="6084888" y="3789363"/>
            <a:ext cx="866775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Rozpočty obcí v roce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4596" name="Group 68"/>
          <p:cNvGraphicFramePr>
            <a:graphicFrameLocks noGrp="1"/>
          </p:cNvGraphicFramePr>
          <p:nvPr/>
        </p:nvGraphicFramePr>
        <p:xfrm>
          <a:off x="395288" y="1989138"/>
          <a:ext cx="8186737" cy="3656021"/>
        </p:xfrm>
        <a:graphic>
          <a:graphicData uri="http://schemas.openxmlformats.org/drawingml/2006/table">
            <a:tbl>
              <a:tblPr/>
              <a:tblGrid>
                <a:gridCol w="3844925"/>
                <a:gridCol w="2559050"/>
                <a:gridCol w="1782762"/>
              </a:tblGrid>
              <a:tr h="192088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Daňový příjem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Očekávaná skutečnost roku 2011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Predikce na rok 2012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208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obce*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obce***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Daň z přidané hodnoty 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59,9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61,5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Daň z příjmů právnických osob celkem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31,6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32,1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Daň z příjmů právnických osob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25,8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26,3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0675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Daň z příjmů právnických osob plac. kraji a obcemi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5,8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5,8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Daň z příjmů fyzických osob celkem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32,4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32,0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7F7F7F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Daň z příjmů fyzických osob - zvláštní sazba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2,7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Daň z přiznání celkem 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2,0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2,3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daň z přiznání - sdílená část výnosů</a:t>
                      </a:r>
                      <a:endParaRPr kumimoji="0" lang="cs-CZ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0,6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0,7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daň z příznání - 30 % dle místa vzniku</a:t>
                      </a:r>
                      <a:endParaRPr kumimoji="0" lang="cs-CZ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1,4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1,6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</a:t>
                      </a: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Daň ze závislé činnosti celkem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27,7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27,0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6A6A6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daň ze závislé činnosti - sdílená část</a:t>
                      </a:r>
                      <a:endParaRPr kumimoji="0" lang="cs-CZ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25,9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25,2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daň ze závislé činnosti - 1,5 % motivace</a:t>
                      </a:r>
                      <a:endParaRPr kumimoji="0" lang="it-IT" sz="1200" b="0" i="1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1,8</a:t>
                      </a:r>
                    </a:p>
                  </a:txBody>
                  <a:tcPr marL="8871" marR="8871" marT="8873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5738">
                <a:tc>
                  <a:txBody>
                    <a:bodyPr/>
                    <a:lstStyle/>
                    <a:p>
                      <a:pPr marL="0" marR="0" lvl="0" indent="0" algn="just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DAŇOVÉ PŘÍJMY CELKEM**</a:t>
                      </a:r>
                    </a:p>
                  </a:txBody>
                  <a:tcPr marL="8871" marR="8871" marT="8873" marB="0"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pitchFamily="18" charset="0"/>
                          <a:cs typeface="Arial" charset="0"/>
                        </a:rPr>
                        <a:t>123,9</a:t>
                      </a:r>
                    </a:p>
                  </a:txBody>
                  <a:tcPr marL="9525" marR="9525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 CE" pitchFamily="18" charset="0"/>
                          <a:cs typeface="Arial" charset="0"/>
                        </a:rPr>
                        <a:t>125,6</a:t>
                      </a:r>
                    </a:p>
                  </a:txBody>
                  <a:tcPr marL="9525" marR="9525" marT="9527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34585" name="Obdélník 5"/>
          <p:cNvSpPr>
            <a:spLocks noChangeArrowheads="1"/>
          </p:cNvSpPr>
          <p:nvPr/>
        </p:nvSpPr>
        <p:spPr bwMode="auto">
          <a:xfrm>
            <a:off x="336550" y="6034088"/>
            <a:ext cx="8424863" cy="765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0"/>
              </a:spcBef>
            </a:pPr>
            <a:r>
              <a:rPr lang="cs-CZ" sz="1100">
                <a:latin typeface="Calibri" pitchFamily="34" charset="0"/>
                <a:cs typeface="Arial" charset="0"/>
              </a:rPr>
              <a:t>* Podíl obcí na daňových příjmech podle § 4 odst. 2  a odst. 9 zákona č. 243/2000 Sb., o rozpočtovém určení daní, v platném znění.</a:t>
            </a:r>
          </a:p>
          <a:p>
            <a:pPr algn="l">
              <a:spcBef>
                <a:spcPct val="0"/>
              </a:spcBef>
            </a:pPr>
            <a:r>
              <a:rPr lang="cs-CZ" sz="1100">
                <a:latin typeface="Calibri" pitchFamily="34" charset="0"/>
                <a:cs typeface="Arial" charset="0"/>
              </a:rPr>
              <a:t>** Jedná se o propočet vycházející z predikce celostátního inkasa, vliv zpoždění při převodech daňových příjmů v závěru roku není zohledněn.</a:t>
            </a:r>
          </a:p>
          <a:p>
            <a:pPr algn="l">
              <a:spcBef>
                <a:spcPct val="0"/>
              </a:spcBef>
            </a:pPr>
            <a:r>
              <a:rPr lang="cs-CZ" sz="1100">
                <a:solidFill>
                  <a:srgbClr val="000000"/>
                </a:solidFill>
                <a:latin typeface="Calibri" pitchFamily="34" charset="0"/>
                <a:cs typeface="Arial" charset="0"/>
              </a:rPr>
              <a:t>*** Podíl obcí na výnosu z DPH činí 19,93 % (zohlednění zvýšené sazby daně od 1. 1. 2012)</a:t>
            </a:r>
          </a:p>
          <a:p>
            <a:pPr algn="l">
              <a:spcBef>
                <a:spcPct val="0"/>
              </a:spcBef>
            </a:pPr>
            <a:endParaRPr lang="cs-CZ" sz="1100">
              <a:latin typeface="Calibri" pitchFamily="34" charset="0"/>
              <a:cs typeface="Arial" charset="0"/>
            </a:endParaRPr>
          </a:p>
        </p:txBody>
      </p:sp>
      <p:sp>
        <p:nvSpPr>
          <p:cNvPr id="534588" name="Rectangle 60"/>
          <p:cNvSpPr>
            <a:spLocks noGrp="1" noChangeArrowheads="1"/>
          </p:cNvSpPr>
          <p:nvPr>
            <p:ph type="title"/>
          </p:nvPr>
        </p:nvSpPr>
        <p:spPr>
          <a:xfrm>
            <a:off x="539750" y="836613"/>
            <a:ext cx="8229600" cy="1036637"/>
          </a:xfrm>
        </p:spPr>
        <p:txBody>
          <a:bodyPr/>
          <a:lstStyle/>
          <a:p>
            <a:r>
              <a:rPr lang="cs-CZ" sz="3600"/>
              <a:t>Vývoj daňových příjmů obcí v roce 2011 a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Výnos odvodu z hazardu</a:t>
            </a:r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060575"/>
            <a:ext cx="8604250" cy="4797425"/>
          </a:xfrm>
        </p:spPr>
        <p:txBody>
          <a:bodyPr/>
          <a:lstStyle/>
          <a:p>
            <a:r>
              <a:rPr lang="cs-CZ"/>
              <a:t>Původní návrh:</a:t>
            </a:r>
          </a:p>
          <a:p>
            <a:pPr lvl="1"/>
            <a:r>
              <a:rPr lang="cs-CZ"/>
              <a:t> </a:t>
            </a:r>
            <a:r>
              <a:rPr lang="cs-CZ">
                <a:solidFill>
                  <a:srgbClr val="FF0000"/>
                </a:solidFill>
              </a:rPr>
              <a:t>Obce 5,9 mld. Kč</a:t>
            </a:r>
          </a:p>
          <a:p>
            <a:pPr lvl="1"/>
            <a:r>
              <a:rPr lang="cs-CZ"/>
              <a:t> Stát 2,3 mld. Kč </a:t>
            </a:r>
          </a:p>
          <a:p>
            <a:r>
              <a:rPr lang="cs-CZ"/>
              <a:t>Návrh schválený poslaneckou sněmovnou:</a:t>
            </a:r>
          </a:p>
          <a:p>
            <a:pPr lvl="1"/>
            <a:r>
              <a:rPr lang="cs-CZ"/>
              <a:t> </a:t>
            </a:r>
            <a:r>
              <a:rPr lang="cs-CZ">
                <a:solidFill>
                  <a:srgbClr val="FF0000"/>
                </a:solidFill>
              </a:rPr>
              <a:t>Obce 2,9 mld. Kč</a:t>
            </a:r>
          </a:p>
          <a:p>
            <a:pPr lvl="1"/>
            <a:r>
              <a:rPr lang="cs-CZ"/>
              <a:t> Stát 2,6 mld. Kč</a:t>
            </a:r>
          </a:p>
          <a:p>
            <a:pPr lvl="1"/>
            <a:r>
              <a:rPr lang="cs-CZ"/>
              <a:t> Sázkové společnosti 2,7 mld. Kč</a:t>
            </a:r>
          </a:p>
          <a:p>
            <a:pPr lvl="1">
              <a:buFont typeface="Wingdings" pitchFamily="2" charset="2"/>
              <a:buNone/>
            </a:pPr>
            <a:r>
              <a:rPr lang="cs-CZ" sz="3600" b="1">
                <a:solidFill>
                  <a:srgbClr val="FF0000"/>
                </a:solidFill>
              </a:rPr>
              <a:t>Obce byly okradeny o cca 3 mld. Kč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3399FF"/>
      </a:accent1>
      <a:accent2>
        <a:srgbClr val="99FFCC"/>
      </a:accent2>
      <a:accent3>
        <a:srgbClr val="FFFFFF"/>
      </a:accent3>
      <a:accent4>
        <a:srgbClr val="000000"/>
      </a:accent4>
      <a:accent5>
        <a:srgbClr val="ADCAFF"/>
      </a:accent5>
      <a:accent6>
        <a:srgbClr val="8AE7B9"/>
      </a:accent6>
      <a:hlink>
        <a:srgbClr val="CC00CC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just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cs-CZ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6546</TotalTime>
  <Words>911</Words>
  <Application>Microsoft Office PowerPoint</Application>
  <PresentationFormat>Předvádění na obrazovce (4:3)</PresentationFormat>
  <Paragraphs>175</Paragraphs>
  <Slides>16</Slides>
  <Notes>3</Notes>
  <HiddenSlides>0</HiddenSlides>
  <MMClips>0</MMClips>
  <ScaleCrop>false</ScaleCrop>
  <HeadingPairs>
    <vt:vector size="8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5" baseType="lpstr">
      <vt:lpstr>Arial</vt:lpstr>
      <vt:lpstr>Times New Roman</vt:lpstr>
      <vt:lpstr>Wingdings</vt:lpstr>
      <vt:lpstr>Arial Unicode MS</vt:lpstr>
      <vt:lpstr>Symbol</vt:lpstr>
      <vt:lpstr>Times New Roman CE</vt:lpstr>
      <vt:lpstr>Calibri</vt:lpstr>
      <vt:lpstr>Default Design</vt:lpstr>
      <vt:lpstr>Graf aplikace Microsoft Office Excel</vt:lpstr>
      <vt:lpstr>Návrh státního rozpočtu ČR na rok 2012 a vazba na rozpočty obcí </vt:lpstr>
      <vt:lpstr>Makroekonomický vývoj</vt:lpstr>
      <vt:lpstr>Fiskální cílení vlády</vt:lpstr>
      <vt:lpstr>Základní ukazatele SR 2012</vt:lpstr>
      <vt:lpstr>Vývoj deficitu SR</vt:lpstr>
      <vt:lpstr>Daňové příjmy SR </vt:lpstr>
      <vt:lpstr>Rozpočty obcí v roce 2012</vt:lpstr>
      <vt:lpstr>Vývoj daňových příjmů obcí v roce 2011 a 2012</vt:lpstr>
      <vt:lpstr>Výnos odvodu z hazardu</vt:lpstr>
      <vt:lpstr>Dotace pro obce a hl. m. Prahu v roce 2012</vt:lpstr>
      <vt:lpstr>Finanční vztahy SR k rozpočtům obcí (příloha č. 6 k návrhu zákona o SR)</vt:lpstr>
      <vt:lpstr>Finanční vztahy SR k rozpočtu  hl. m. Prahy (příloha č. 7 k návrhu zákona o SR)</vt:lpstr>
      <vt:lpstr>Prostředky na úhradu výkonu přenesené působnosti na rok 2012 pro obce a hl. m. Praha   1/2</vt:lpstr>
      <vt:lpstr>Snímek 14</vt:lpstr>
      <vt:lpstr>Růst objemu platů</vt:lpstr>
      <vt:lpstr>Děkuji za pozornost.</vt:lpstr>
    </vt:vector>
  </TitlesOfParts>
  <Company>MFCR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 veřejných financí v kontextu EURA</dc:title>
  <dc:creator>Jiří Vaněk</dc:creator>
  <cp:lastModifiedBy>JiriVanek</cp:lastModifiedBy>
  <cp:revision>177</cp:revision>
  <dcterms:created xsi:type="dcterms:W3CDTF">2005-05-06T09:43:40Z</dcterms:created>
  <dcterms:modified xsi:type="dcterms:W3CDTF">2011-11-10T08:17:24Z</dcterms:modified>
</cp:coreProperties>
</file>