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8" r:id="rId2"/>
    <p:sldId id="256" r:id="rId3"/>
    <p:sldId id="268" r:id="rId4"/>
    <p:sldId id="262" r:id="rId5"/>
    <p:sldId id="263" r:id="rId6"/>
    <p:sldId id="264" r:id="rId7"/>
    <p:sldId id="265" r:id="rId8"/>
    <p:sldId id="266" r:id="rId9"/>
    <p:sldId id="267" r:id="rId10"/>
    <p:sldId id="269" r:id="rId11"/>
    <p:sldId id="261" r:id="rId12"/>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B1"/>
    <a:srgbClr val="D10202"/>
    <a:srgbClr val="FF0000"/>
    <a:srgbClr val="00B3FF"/>
    <a:srgbClr val="D3C300"/>
    <a:srgbClr val="008DFF"/>
    <a:srgbClr val="142C73"/>
    <a:srgbClr val="CC09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64" autoAdjust="0"/>
  </p:normalViewPr>
  <p:slideViewPr>
    <p:cSldViewPr>
      <p:cViewPr>
        <p:scale>
          <a:sx n="66" d="100"/>
          <a:sy n="66" d="100"/>
        </p:scale>
        <p:origin x="-1284" y="-6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cs-CZ"/>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cs-CZ"/>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cs-CZ"/>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F17CAB-E24D-406C-8B64-79273D6AB087}"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259E4F8-001D-4387-87DC-C8C33DB8F3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D2EE3D2A-E0DF-4CA6-B64C-3465F1CB0449}" type="slidenum">
              <a:rPr lang="en-US"/>
              <a:pPr/>
              <a:t>1</a:t>
            </a:fld>
            <a:endParaRPr lang="en-US"/>
          </a:p>
        </p:txBody>
      </p:sp>
      <p:sp>
        <p:nvSpPr>
          <p:cNvPr id="14339" name="Rectangle 2"/>
          <p:cNvSpPr>
            <a:spLocks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34F4136A-5A15-4017-B656-7AF60534C69D}" type="slidenum">
              <a:rPr lang="en-US"/>
              <a:pPr/>
              <a:t>10</a:t>
            </a:fld>
            <a:endParaRPr lang="en-US"/>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D2BB1358-410F-4EB6-A90A-E4308F95E8C5}" type="slidenum">
              <a:rPr lang="en-US"/>
              <a:pPr/>
              <a:t>11</a:t>
            </a:fld>
            <a:endParaRPr 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24E4A045-608F-4A11-A12B-BD408225529E}" type="slidenum">
              <a:rPr lang="en-US"/>
              <a:pPr/>
              <a:t>2</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BA5A5962-DA5D-4A06-9E34-450DE5018A6B}" type="slidenum">
              <a:rPr lang="en-US"/>
              <a:pPr/>
              <a:t>3</a:t>
            </a:fld>
            <a:endParaRPr lang="en-US"/>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92A59877-E65A-4870-8622-2D617E9BE1FC}" type="slidenum">
              <a:rPr lang="en-US"/>
              <a:pPr/>
              <a:t>4</a:t>
            </a:fld>
            <a:endParaRPr lang="en-US"/>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1837B7C5-ECE3-45CE-BF65-7DA330903C91}" type="slidenum">
              <a:rPr lang="en-US"/>
              <a:pPr/>
              <a:t>5</a:t>
            </a:fld>
            <a:endParaRPr 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A5DDE511-AAD5-4E0F-9A21-C8F47E5AA574}" type="slidenum">
              <a:rPr lang="en-US"/>
              <a:pPr/>
              <a:t>6</a:t>
            </a:fld>
            <a:endParaRPr lang="en-US"/>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C0570CB4-9F82-4961-9866-EA3977530F0C}" type="slidenum">
              <a:rPr lang="en-US"/>
              <a:pPr/>
              <a:t>7</a:t>
            </a:fld>
            <a:endParaRPr lang="en-US"/>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C716252A-C1C5-498E-9568-039BFB6559AE}" type="slidenum">
              <a:rPr lang="en-US"/>
              <a:pPr/>
              <a:t>8</a:t>
            </a:fld>
            <a:endParaRPr lang="en-US"/>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BC4DDABE-9BEE-46D5-B985-5C034119298C}" type="slidenum">
              <a:rPr lang="en-US"/>
              <a:pPr/>
              <a:t>9</a:t>
            </a:fld>
            <a:endParaRPr lang="en-US"/>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A7CF5B-7BA0-4CBD-9E54-992633FF13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2244AD-C1F7-4CCD-8882-F5DA57BE70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457200"/>
            <a:ext cx="1943100" cy="41148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457200"/>
            <a:ext cx="5676900" cy="41148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99991-36CE-4F5F-A76C-3F652B06F3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A9DA27-39FE-4E0E-BD91-3DDA4DF05E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58E407-D9B9-4B90-903D-47EE277DCC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1D5D34-96EC-4E37-BEFD-02A3D53AF02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05979"/>
            <a:ext cx="8229600" cy="85725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C6F67-40B1-4F58-848E-4B5534693B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4863EA-63B5-4C14-87A1-ED5B21BA38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43AD7D-8D61-4C81-B127-63AD1D5F7A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CE589-5CC4-422E-97D8-EFC892E8B5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A1612B-83C3-4E51-BC77-93281BD4D0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4686300"/>
            <a:ext cx="19050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4686300"/>
            <a:ext cx="28956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4686300"/>
            <a:ext cx="1905000" cy="342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05D90A6-45C0-4002-847F-7CB2C14694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609600" y="457200"/>
            <a:ext cx="7772400" cy="3086100"/>
          </a:xfrm>
        </p:spPr>
        <p:txBody>
          <a:bodyPr/>
          <a:lstStyle/>
          <a:p>
            <a:pPr eaLnBrk="1" hangingPunct="1">
              <a:buFontTx/>
              <a:buNone/>
            </a:pPr>
            <a:r>
              <a:rPr lang="cs-CZ" sz="4400" smtClean="0">
                <a:solidFill>
                  <a:schemeClr val="bg1"/>
                </a:solidFill>
                <a:latin typeface="Helvetica Neue CE Roman" pitchFamily="1" charset="-18"/>
              </a:rPr>
              <a:t>Prosperita a </a:t>
            </a:r>
          </a:p>
          <a:p>
            <a:pPr eaLnBrk="1" hangingPunct="1">
              <a:buFontTx/>
              <a:buNone/>
            </a:pPr>
            <a:r>
              <a:rPr lang="cs-CZ" sz="4400" smtClean="0">
                <a:solidFill>
                  <a:schemeClr val="bg1"/>
                </a:solidFill>
                <a:latin typeface="Helvetica Neue CE Roman" pitchFamily="1" charset="-18"/>
              </a:rPr>
              <a:t>konkurenceschopnost</a:t>
            </a:r>
          </a:p>
          <a:p>
            <a:pPr eaLnBrk="1" hangingPunct="1">
              <a:buFontTx/>
              <a:buNone/>
            </a:pPr>
            <a:endParaRPr lang="cs-CZ" sz="4400" smtClean="0">
              <a:solidFill>
                <a:schemeClr val="bg1"/>
              </a:solidFill>
              <a:latin typeface="Helvetica Neue CE Roman" pitchFamily="1" charset="-18"/>
            </a:endParaRPr>
          </a:p>
          <a:p>
            <a:pPr eaLnBrk="1" hangingPunct="1">
              <a:buFontTx/>
              <a:buNone/>
            </a:pPr>
            <a:endParaRPr lang="cs-CZ" sz="4400" smtClean="0">
              <a:solidFill>
                <a:schemeClr val="bg1"/>
              </a:solidFill>
              <a:latin typeface="Helvetica Neue CE Roman" pitchFamily="1" charset="-18"/>
            </a:endParaRPr>
          </a:p>
          <a:p>
            <a:pPr eaLnBrk="1" hangingPunct="1">
              <a:buFontTx/>
              <a:buNone/>
            </a:pPr>
            <a:r>
              <a:rPr lang="cs-CZ" sz="2800" smtClean="0">
                <a:solidFill>
                  <a:schemeClr val="bg1"/>
                </a:solidFill>
                <a:latin typeface="Helvetica Neue CE Roman" pitchFamily="1" charset="-18"/>
              </a:rPr>
              <a:t>František Laudát</a:t>
            </a:r>
            <a:endParaRPr lang="en-US" sz="2800" smtClean="0">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1028700"/>
            <a:ext cx="8229600" cy="3886200"/>
          </a:xfrm>
        </p:spPr>
        <p:txBody>
          <a:bodyPr anchor="t"/>
          <a:lstStyle/>
          <a:p>
            <a:pPr algn="l" eaLnBrk="1" hangingPunct="1"/>
            <a:r>
              <a:rPr lang="cs-CZ" sz="3200" b="1" smtClean="0">
                <a:solidFill>
                  <a:srgbClr val="E2001A"/>
                </a:solidFill>
                <a:latin typeface="Helvetica Neue CE Roman" pitchFamily="1" charset="-18"/>
              </a:rPr>
              <a:t>Etická infrastruktura</a:t>
            </a:r>
            <a:br>
              <a:rPr lang="cs-CZ" sz="3200" b="1" smtClean="0">
                <a:solidFill>
                  <a:srgbClr val="E2001A"/>
                </a:solidFill>
                <a:latin typeface="Helvetica Neue CE Roman" pitchFamily="1" charset="-18"/>
              </a:rPr>
            </a:br>
            <a:r>
              <a:rPr lang="cs-CZ" sz="4000" smtClean="0">
                <a:latin typeface="Helvetica Neue CE Roman" pitchFamily="1" charset="-18"/>
              </a:rPr>
              <a:t> </a:t>
            </a:r>
            <a:r>
              <a:rPr lang="cs-CZ" sz="2400" smtClean="0">
                <a:solidFill>
                  <a:srgbClr val="000000"/>
                </a:solidFill>
                <a:latin typeface="Helvetica Neue CE Roman" pitchFamily="1" charset="-18"/>
              </a:rPr>
              <a:t>Tomáš Baťa:</a:t>
            </a:r>
            <a:br>
              <a:rPr lang="cs-CZ" sz="2400" smtClean="0">
                <a:solidFill>
                  <a:srgbClr val="000000"/>
                </a:solidFill>
                <a:latin typeface="Helvetica Neue CE Roman" pitchFamily="1" charset="-18"/>
              </a:rPr>
            </a:br>
            <a:r>
              <a:rPr lang="cs-CZ" sz="2400" smtClean="0">
                <a:solidFill>
                  <a:srgbClr val="000000"/>
                </a:solidFill>
                <a:latin typeface="Helvetica Neue CE Roman" pitchFamily="1" charset="-18"/>
              </a:rPr>
              <a:t>„</a:t>
            </a:r>
            <a:r>
              <a:rPr lang="cs-CZ" sz="2400" i="1" smtClean="0">
                <a:solidFill>
                  <a:srgbClr val="000000"/>
                </a:solidFill>
                <a:latin typeface="Helvetica Neue CE Roman" pitchFamily="1" charset="-18"/>
              </a:rPr>
              <a:t>Ekonomická krize je především krizí morální.“</a:t>
            </a:r>
            <a:r>
              <a:rPr lang="cs-CZ" sz="2400" smtClean="0">
                <a:solidFill>
                  <a:srgbClr val="000000"/>
                </a:solidFill>
                <a:latin typeface="Helvetica Neue CE Roman" pitchFamily="1" charset="-18"/>
              </a:rPr>
              <a:t/>
            </a:r>
            <a:br>
              <a:rPr lang="cs-CZ" sz="2400" smtClean="0">
                <a:solidFill>
                  <a:srgbClr val="000000"/>
                </a:solidFill>
                <a:latin typeface="Helvetica Neue CE Roman" pitchFamily="1" charset="-18"/>
              </a:rPr>
            </a:br>
            <a:r>
              <a:rPr lang="cs-CZ" sz="900" smtClean="0">
                <a:solidFill>
                  <a:srgbClr val="000000"/>
                </a:solidFill>
                <a:latin typeface="Helvetica Neue CE Roman" pitchFamily="1" charset="-18"/>
              </a:rPr>
              <a:t/>
            </a:r>
            <a:br>
              <a:rPr lang="cs-CZ" sz="900" smtClean="0">
                <a:solidFill>
                  <a:srgbClr val="000000"/>
                </a:solidFill>
                <a:latin typeface="Helvetica Neue CE Roman" pitchFamily="1" charset="-18"/>
              </a:rPr>
            </a:br>
            <a:r>
              <a:rPr lang="cs-CZ" sz="2600" b="1" smtClean="0">
                <a:solidFill>
                  <a:srgbClr val="0070B9"/>
                </a:solidFill>
                <a:latin typeface="Helvetica Neue CE Roman" pitchFamily="1" charset="-18"/>
              </a:rPr>
              <a:t>･ Sebelepší zákony nezmění myšlení lidí a nezmění </a:t>
            </a:r>
            <a:br>
              <a:rPr lang="cs-CZ" sz="2600" b="1" smtClean="0">
                <a:solidFill>
                  <a:srgbClr val="0070B9"/>
                </a:solidFill>
                <a:latin typeface="Helvetica Neue CE Roman" pitchFamily="1" charset="-18"/>
              </a:rPr>
            </a:br>
            <a:r>
              <a:rPr lang="cs-CZ" sz="2600" b="1" smtClean="0">
                <a:solidFill>
                  <a:srgbClr val="0070B9"/>
                </a:solidFill>
                <a:latin typeface="Helvetica Neue CE Roman" pitchFamily="1" charset="-18"/>
              </a:rPr>
              <a:t>  jejich morálku, např. zákon o veřejných zakázkách může pomoci při boji s korupcí, při nefungující etické infrastruktuře nebude účinný</a:t>
            </a:r>
            <a:br>
              <a:rPr lang="cs-CZ" sz="2600" b="1" smtClean="0">
                <a:solidFill>
                  <a:srgbClr val="0070B9"/>
                </a:solidFill>
                <a:latin typeface="Helvetica Neue CE Roman" pitchFamily="1" charset="-18"/>
              </a:rPr>
            </a:br>
            <a:r>
              <a:rPr lang="cs-CZ" sz="2400" b="1" smtClean="0">
                <a:solidFill>
                  <a:srgbClr val="000000"/>
                </a:solidFill>
                <a:latin typeface="Helvetica Neue CE Roman" pitchFamily="1" charset="-18"/>
              </a:rPr>
              <a:t/>
            </a:r>
            <a:br>
              <a:rPr lang="cs-CZ" sz="2400" b="1" smtClean="0">
                <a:solidFill>
                  <a:srgbClr val="000000"/>
                </a:solidFill>
                <a:latin typeface="Helvetica Neue CE Roman" pitchFamily="1" charset="-18"/>
              </a:rPr>
            </a:b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endParaRPr lang="en-US" sz="2000" b="1" smtClean="0">
              <a:solidFill>
                <a:srgbClr val="0070B9"/>
              </a:solidFill>
              <a:latin typeface="Helvetica Neue CE Roman" pitchFamily="1" charset="-18"/>
            </a:endParaRPr>
          </a:p>
        </p:txBody>
      </p:sp>
      <p:sp>
        <p:nvSpPr>
          <p:cNvPr id="11267"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en-US" sz="1400">
                <a:solidFill>
                  <a:schemeClr val="bg1"/>
                </a:solidFill>
                <a:latin typeface="Helvetica Neue CE Roman" pitchFamily="1" charset="-18"/>
              </a:rPr>
              <a:t>23/2/2010</a:t>
            </a:r>
            <a:endParaRPr lang="en-US">
              <a:solidFill>
                <a:schemeClr val="bg1"/>
              </a:solidFill>
              <a:latin typeface="Helvetica Neue CE Roman" pitchFamily="1" charset="-18"/>
            </a:endParaRPr>
          </a:p>
        </p:txBody>
      </p:sp>
      <p:sp>
        <p:nvSpPr>
          <p:cNvPr id="12291" name="Text Box 6" descr="prechod"/>
          <p:cNvSpPr txBox="1">
            <a:spLocks noChangeArrowheads="1"/>
          </p:cNvSpPr>
          <p:nvPr/>
        </p:nvSpPr>
        <p:spPr bwMode="auto">
          <a:xfrm>
            <a:off x="539750" y="1347788"/>
            <a:ext cx="8208963" cy="3754437"/>
          </a:xfrm>
          <a:prstGeom prst="rect">
            <a:avLst/>
          </a:prstGeom>
          <a:blipFill dpi="0" rotWithShape="0">
            <a:blip r:embed="rId4" cstate="print"/>
            <a:srcRect/>
            <a:stretch>
              <a:fillRect/>
            </a:stretch>
          </a:blipFill>
          <a:ln w="9525">
            <a:noFill/>
            <a:miter lim="800000"/>
            <a:headEnd/>
            <a:tailEnd/>
          </a:ln>
        </p:spPr>
        <p:txBody>
          <a:bodyPr anchor="ctr" anchorCtr="1">
            <a:spAutoFit/>
          </a:bodyPr>
          <a:lstStyle/>
          <a:p>
            <a:pPr>
              <a:spcBef>
                <a:spcPct val="50000"/>
              </a:spcBef>
            </a:pPr>
            <a:r>
              <a:rPr lang="cs-CZ" sz="2800">
                <a:solidFill>
                  <a:schemeClr val="bg1"/>
                </a:solidFill>
                <a:latin typeface="Helvetica Neue CE Roman" pitchFamily="1" charset="-18"/>
              </a:rPr>
              <a:t>Je třeba se vrátit k malému a výkonnému státu, který bude tvořit pravidla, kontrolovat jejich dodržování a efektivně vynucovat jejich plnění. Motorem růstu mají být soukromé investice a iniciativa jednotlivce. Stát se musí zbavit zbytné agendy, a snížit tak svou zranitelnost vůči korupci a zájmovým skupinám.</a:t>
            </a:r>
            <a:endParaRPr lang="en-US" sz="2800">
              <a:solidFill>
                <a:schemeClr val="bg1"/>
              </a:solidFill>
              <a:latin typeface="Helvetica Neue CE Roman" pitchFamily="1" charset="-18"/>
            </a:endParaRPr>
          </a:p>
          <a:p>
            <a:pPr>
              <a:spcBef>
                <a:spcPct val="50000"/>
              </a:spcBef>
            </a:pPr>
            <a:endParaRPr lang="en-US" sz="2800">
              <a:solidFill>
                <a:schemeClr val="bg1"/>
              </a:solidFill>
              <a:latin typeface="65 Helvetica CE Medium" pitchFamily="1" charset="-18"/>
            </a:endParaRPr>
          </a:p>
        </p:txBody>
      </p:sp>
      <p:sp>
        <p:nvSpPr>
          <p:cNvPr id="12292" name="Rectangle 12"/>
          <p:cNvSpPr>
            <a:spLocks noChangeArrowheads="1"/>
          </p:cNvSpPr>
          <p:nvPr/>
        </p:nvSpPr>
        <p:spPr bwMode="auto">
          <a:xfrm>
            <a:off x="1116013" y="700088"/>
            <a:ext cx="1416050" cy="646112"/>
          </a:xfrm>
          <a:prstGeom prst="rect">
            <a:avLst/>
          </a:prstGeom>
          <a:noFill/>
          <a:ln w="9525">
            <a:noFill/>
            <a:miter lim="800000"/>
            <a:headEnd/>
            <a:tailEnd/>
          </a:ln>
          <a:effectLst/>
        </p:spPr>
        <p:txBody>
          <a:bodyPr wrap="none">
            <a:spAutoFit/>
          </a:bodyPr>
          <a:lstStyle/>
          <a:p>
            <a:r>
              <a:rPr lang="cs-CZ" sz="3600" b="1">
                <a:solidFill>
                  <a:srgbClr val="E2001A"/>
                </a:solidFill>
                <a:latin typeface="Helvetica Neue CE Roman" pitchFamily="1" charset="-18"/>
              </a:rPr>
              <a:t>Závěr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028700"/>
            <a:ext cx="8229600" cy="3886200"/>
          </a:xfrm>
        </p:spPr>
        <p:txBody>
          <a:bodyPr anchor="t"/>
          <a:lstStyle/>
          <a:p>
            <a:pPr algn="l" eaLnBrk="1" hangingPunct="1"/>
            <a:r>
              <a:rPr lang="cs-CZ" sz="3600" b="1" smtClean="0">
                <a:solidFill>
                  <a:srgbClr val="E2001A"/>
                </a:solidFill>
                <a:latin typeface="Helvetica Neue CE Roman" pitchFamily="1" charset="-18"/>
              </a:rPr>
              <a:t>Rizika udržitelného růstu</a:t>
            </a:r>
            <a:r>
              <a:rPr lang="cs-CZ" sz="4000" smtClean="0"/>
              <a:t> </a:t>
            </a:r>
            <a:r>
              <a:rPr lang="cs-CZ" sz="3500" smtClean="0">
                <a:solidFill>
                  <a:srgbClr val="000000"/>
                </a:solidFill>
                <a:latin typeface="Helvetica Neue CE Roman" pitchFamily="1" charset="-18"/>
              </a:rPr>
              <a:t/>
            </a:r>
            <a:br>
              <a:rPr lang="cs-CZ" sz="3500" smtClean="0">
                <a:solidFill>
                  <a:srgbClr val="000000"/>
                </a:solidFill>
                <a:latin typeface="Helvetica Neue CE Roman" pitchFamily="1" charset="-18"/>
              </a:rPr>
            </a:br>
            <a:r>
              <a:rPr lang="cs-CZ" sz="2000" smtClean="0">
                <a:solidFill>
                  <a:srgbClr val="000000"/>
                </a:solidFill>
                <a:latin typeface="Helvetica Neue CE Roman" pitchFamily="1" charset="-18"/>
              </a:rPr>
              <a:t/>
            </a:r>
            <a:br>
              <a:rPr lang="cs-CZ" sz="2000" smtClean="0">
                <a:solidFill>
                  <a:srgbClr val="000000"/>
                </a:solidFill>
                <a:latin typeface="Helvetica Neue CE Roman" pitchFamily="1" charset="-18"/>
              </a:rPr>
            </a:br>
            <a:r>
              <a:rPr lang="cs-CZ" sz="2400" b="1" smtClean="0">
                <a:solidFill>
                  <a:srgbClr val="0070B9"/>
                </a:solidFill>
                <a:latin typeface="Helvetica Neue CE Roman" pitchFamily="1" charset="-18"/>
              </a:rPr>
              <a:t>･ Demografický vývoj</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Vytěsňování soukromého kapitálu</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Neatraktivita pro rizikový kapitál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Nedostatečná motivace jednotlivců</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Nepružný trh práce</a:t>
            </a:r>
            <a:endParaRPr lang="en-US" sz="2400" smtClean="0">
              <a:solidFill>
                <a:srgbClr val="000000"/>
              </a:solidFill>
              <a:latin typeface="Helvetica Neue CE Roman" pitchFamily="1" charset="-18"/>
            </a:endParaRPr>
          </a:p>
        </p:txBody>
      </p:sp>
      <p:sp>
        <p:nvSpPr>
          <p:cNvPr id="3075" name="Text Box 4"/>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1028700"/>
            <a:ext cx="8229600" cy="3886200"/>
          </a:xfrm>
        </p:spPr>
        <p:txBody>
          <a:bodyPr anchor="t"/>
          <a:lstStyle/>
          <a:p>
            <a:pPr algn="l" eaLnBrk="1" hangingPunct="1"/>
            <a:r>
              <a:rPr lang="cs-CZ" sz="3600" b="1" smtClean="0">
                <a:solidFill>
                  <a:srgbClr val="E2001A"/>
                </a:solidFill>
                <a:latin typeface="Helvetica Neue CE Roman" pitchFamily="1" charset="-18"/>
              </a:rPr>
              <a:t>Rizika udržitelného růstu</a:t>
            </a:r>
            <a:r>
              <a:rPr lang="cs-CZ" sz="4000" smtClean="0"/>
              <a:t> </a:t>
            </a:r>
            <a:r>
              <a:rPr lang="cs-CZ" sz="3500" smtClean="0">
                <a:solidFill>
                  <a:srgbClr val="000000"/>
                </a:solidFill>
                <a:latin typeface="Helvetica Neue CE Roman" pitchFamily="1" charset="-18"/>
              </a:rPr>
              <a:t/>
            </a:r>
            <a:br>
              <a:rPr lang="cs-CZ" sz="3500" smtClean="0">
                <a:solidFill>
                  <a:srgbClr val="000000"/>
                </a:solidFill>
                <a:latin typeface="Helvetica Neue CE Roman" pitchFamily="1" charset="-18"/>
              </a:rPr>
            </a:br>
            <a:r>
              <a:rPr lang="cs-CZ" sz="2000" smtClean="0">
                <a:solidFill>
                  <a:srgbClr val="000000"/>
                </a:solidFill>
                <a:latin typeface="Helvetica Neue CE Roman" pitchFamily="1" charset="-18"/>
              </a:rPr>
              <a:t/>
            </a:r>
            <a:br>
              <a:rPr lang="cs-CZ" sz="2000" smtClean="0">
                <a:solidFill>
                  <a:srgbClr val="000000"/>
                </a:solidFill>
                <a:latin typeface="Helvetica Neue CE Roman" pitchFamily="1" charset="-18"/>
              </a:rPr>
            </a:br>
            <a:r>
              <a:rPr lang="cs-CZ" sz="2400" b="1" smtClean="0">
                <a:solidFill>
                  <a:srgbClr val="0070B9"/>
                </a:solidFill>
                <a:latin typeface="Helvetica Neue CE Roman" pitchFamily="1" charset="-18"/>
              </a:rPr>
              <a:t>･ Nedostatečné množství a kvalita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„lidského“ kapitálu</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Nevýkonná státní správa a soudnictví</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Nedostatečné investice do dopravní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infrastruktury</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Etická infrastruktura</a:t>
            </a:r>
            <a:r>
              <a:rPr lang="cs-CZ" sz="2400" smtClean="0">
                <a:solidFill>
                  <a:srgbClr val="000000"/>
                </a:solidFill>
                <a:latin typeface="Helvetica Neue CE Roman" pitchFamily="1" charset="-18"/>
              </a:rPr>
              <a:t/>
            </a:r>
            <a:br>
              <a:rPr lang="cs-CZ" sz="2400" smtClean="0">
                <a:solidFill>
                  <a:srgbClr val="000000"/>
                </a:solidFill>
                <a:latin typeface="Helvetica Neue CE Roman" pitchFamily="1" charset="-18"/>
              </a:rPr>
            </a:br>
            <a:r>
              <a:rPr lang="cs-CZ" sz="2400" smtClean="0">
                <a:solidFill>
                  <a:srgbClr val="000000"/>
                </a:solidFill>
                <a:latin typeface="Helvetica Neue CE Roman" pitchFamily="1" charset="-18"/>
              </a:rPr>
              <a:t>   </a:t>
            </a:r>
            <a:r>
              <a:rPr lang="cs-CZ" sz="2400" b="1" smtClean="0">
                <a:solidFill>
                  <a:srgbClr val="000000"/>
                </a:solidFill>
                <a:latin typeface="Helvetica Neue CE Roman" pitchFamily="1" charset="-18"/>
              </a:rPr>
              <a:t>- </a:t>
            </a:r>
            <a:r>
              <a:rPr lang="cs-CZ" sz="2400" smtClean="0">
                <a:solidFill>
                  <a:srgbClr val="000000"/>
                </a:solidFill>
                <a:latin typeface="Helvetica Neue CE Roman" pitchFamily="1" charset="-18"/>
              </a:rPr>
              <a:t>korupce, klientelismus, kolaps morálky</a:t>
            </a:r>
            <a:endParaRPr lang="en-US" sz="2400" smtClean="0">
              <a:solidFill>
                <a:srgbClr val="000000"/>
              </a:solidFill>
              <a:latin typeface="Helvetica Neue CE Roman" pitchFamily="1" charset="-18"/>
            </a:endParaRPr>
          </a:p>
        </p:txBody>
      </p:sp>
      <p:sp>
        <p:nvSpPr>
          <p:cNvPr id="4099" name="Text Box 4"/>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028700"/>
            <a:ext cx="8229600" cy="3886200"/>
          </a:xfrm>
        </p:spPr>
        <p:txBody>
          <a:bodyPr anchor="t"/>
          <a:lstStyle/>
          <a:p>
            <a:pPr algn="l" eaLnBrk="1" hangingPunct="1"/>
            <a:r>
              <a:rPr lang="cs-CZ" sz="3200" b="1" smtClean="0">
                <a:solidFill>
                  <a:srgbClr val="E2001A"/>
                </a:solidFill>
                <a:latin typeface="Helvetica Neue CE Roman" pitchFamily="1" charset="-18"/>
              </a:rPr>
              <a:t>Nutnost přilákat rizikový kapitál</a:t>
            </a:r>
            <a:r>
              <a:rPr lang="cs-CZ" sz="4000" smtClean="0"/>
              <a:t> </a:t>
            </a:r>
            <a:br>
              <a:rPr lang="cs-CZ" sz="4000" smtClean="0"/>
            </a:br>
            <a:r>
              <a:rPr lang="cs-CZ" sz="100" smtClean="0">
                <a:solidFill>
                  <a:srgbClr val="000000"/>
                </a:solidFill>
                <a:latin typeface="Helvetica Neue CE Roman" pitchFamily="1" charset="-18"/>
              </a:rPr>
              <a:t/>
            </a:r>
            <a:br>
              <a:rPr lang="cs-CZ" sz="100" smtClean="0">
                <a:solidFill>
                  <a:srgbClr val="000000"/>
                </a:solidFill>
                <a:latin typeface="Helvetica Neue CE Roman" pitchFamily="1" charset="-18"/>
              </a:rPr>
            </a:br>
            <a:r>
              <a:rPr lang="cs-CZ" sz="2400" b="1" smtClean="0">
                <a:solidFill>
                  <a:srgbClr val="0070B9"/>
                </a:solidFill>
                <a:latin typeface="Helvetica Neue CE Roman" pitchFamily="1" charset="-18"/>
              </a:rPr>
              <a:t>･ Především ve formě „seed“ fondů</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Vyhledává perspektivní projekty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Podporuje inovační aktivity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Nejde jen o finanční prostředky, ale také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poskytují odbornou pomoc a kontakty</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Zajišťuje nízko úročený úvěr, za to obdrží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podíl na zisku a prostředky při prodeji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úspěšného projektu</a:t>
            </a:r>
            <a:r>
              <a:rPr lang="cs-CZ" sz="2400" smtClean="0">
                <a:solidFill>
                  <a:srgbClr val="000000"/>
                </a:solidFill>
                <a:latin typeface="Helvetica Neue CE Roman" pitchFamily="1" charset="-18"/>
              </a:rPr>
              <a:t> </a:t>
            </a:r>
            <a:br>
              <a:rPr lang="cs-CZ" sz="2400" smtClean="0">
                <a:solidFill>
                  <a:srgbClr val="000000"/>
                </a:solidFill>
                <a:latin typeface="Helvetica Neue CE Roman" pitchFamily="1" charset="-18"/>
              </a:rPr>
            </a:br>
            <a:r>
              <a:rPr lang="cs-CZ" sz="2400" b="1" smtClean="0">
                <a:solidFill>
                  <a:srgbClr val="0070B9"/>
                </a:solidFill>
                <a:latin typeface="Helvetica Neue CE Roman" pitchFamily="1" charset="-18"/>
              </a:rPr>
              <a:t>･ Průkopníkem se stal Izrael</a:t>
            </a: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endParaRPr lang="en-US" sz="2000" b="1" smtClean="0">
              <a:solidFill>
                <a:srgbClr val="0070B9"/>
              </a:solidFill>
              <a:latin typeface="Helvetica Neue CE Roman" pitchFamily="1" charset="-18"/>
            </a:endParaRPr>
          </a:p>
        </p:txBody>
      </p:sp>
      <p:sp>
        <p:nvSpPr>
          <p:cNvPr id="5123"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1028700"/>
            <a:ext cx="8229600" cy="3886200"/>
          </a:xfrm>
        </p:spPr>
        <p:txBody>
          <a:bodyPr anchor="t"/>
          <a:lstStyle/>
          <a:p>
            <a:pPr algn="l" eaLnBrk="1" hangingPunct="1"/>
            <a:r>
              <a:rPr lang="cs-CZ" sz="3600" b="1" smtClean="0">
                <a:solidFill>
                  <a:srgbClr val="E2001A"/>
                </a:solidFill>
                <a:latin typeface="Helvetica Neue CE Roman" pitchFamily="1" charset="-18"/>
              </a:rPr>
              <a:t>Izrael a rizikový kapitál</a:t>
            </a:r>
            <a:r>
              <a:rPr lang="cs-CZ" smtClean="0"/>
              <a:t> </a:t>
            </a:r>
            <a:r>
              <a:rPr lang="cs-CZ" sz="3900" smtClean="0">
                <a:solidFill>
                  <a:srgbClr val="000000"/>
                </a:solidFill>
                <a:latin typeface="Helvetica Neue CE Roman" pitchFamily="1" charset="-18"/>
              </a:rPr>
              <a:t/>
            </a:r>
            <a:br>
              <a:rPr lang="cs-CZ" sz="3900" smtClean="0">
                <a:solidFill>
                  <a:srgbClr val="000000"/>
                </a:solidFill>
                <a:latin typeface="Helvetica Neue CE Roman" pitchFamily="1" charset="-18"/>
              </a:rPr>
            </a:br>
            <a:r>
              <a:rPr lang="cs-CZ" sz="2400" b="1" smtClean="0">
                <a:solidFill>
                  <a:srgbClr val="0070B9"/>
                </a:solidFill>
                <a:latin typeface="Helvetica Neue CE Roman" pitchFamily="1" charset="-18"/>
              </a:rPr>
              <a:t/>
            </a:r>
            <a:br>
              <a:rPr lang="cs-CZ" sz="2400" b="1" smtClean="0">
                <a:solidFill>
                  <a:srgbClr val="0070B9"/>
                </a:solidFill>
                <a:latin typeface="Helvetica Neue CE Roman" pitchFamily="1" charset="-18"/>
              </a:rPr>
            </a:br>
            <a:endParaRPr lang="en-US" sz="2400" b="1" smtClean="0">
              <a:solidFill>
                <a:srgbClr val="0070B9"/>
              </a:solidFill>
              <a:latin typeface="Helvetica Neue CE Roman" pitchFamily="1" charset="-18"/>
            </a:endParaRPr>
          </a:p>
        </p:txBody>
      </p:sp>
      <p:sp>
        <p:nvSpPr>
          <p:cNvPr id="6147"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pic>
        <p:nvPicPr>
          <p:cNvPr id="6148" name="Obrázek 3" descr="str14_graf2.JPG"/>
          <p:cNvPicPr>
            <a:picLocks noChangeAspect="1" noChangeArrowheads="1"/>
          </p:cNvPicPr>
          <p:nvPr/>
        </p:nvPicPr>
        <p:blipFill>
          <a:blip r:embed="rId4" cstate="print"/>
          <a:srcRect t="1457" r="845" b="1457"/>
          <a:stretch>
            <a:fillRect/>
          </a:stretch>
        </p:blipFill>
        <p:spPr bwMode="auto">
          <a:xfrm>
            <a:off x="827088" y="1654175"/>
            <a:ext cx="7489825"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028700"/>
            <a:ext cx="8229600" cy="3886200"/>
          </a:xfrm>
        </p:spPr>
        <p:txBody>
          <a:bodyPr anchor="t"/>
          <a:lstStyle/>
          <a:p>
            <a:pPr algn="l" eaLnBrk="1" hangingPunct="1"/>
            <a:r>
              <a:rPr lang="cs-CZ" sz="3200" b="1" smtClean="0">
                <a:solidFill>
                  <a:srgbClr val="E2001A"/>
                </a:solidFill>
                <a:latin typeface="Helvetica Neue CE Roman" pitchFamily="1" charset="-18"/>
              </a:rPr>
              <a:t>Soukromý kapitál a veřejné finance</a:t>
            </a:r>
            <a:br>
              <a:rPr lang="cs-CZ" sz="3200" b="1" smtClean="0">
                <a:solidFill>
                  <a:srgbClr val="E2001A"/>
                </a:solidFill>
                <a:latin typeface="Helvetica Neue CE Roman" pitchFamily="1" charset="-18"/>
              </a:rPr>
            </a:br>
            <a:r>
              <a:rPr lang="cs-CZ" sz="1800" smtClean="0"/>
              <a:t> </a:t>
            </a:r>
            <a:r>
              <a:rPr lang="cs-CZ" sz="200" smtClean="0">
                <a:solidFill>
                  <a:srgbClr val="000000"/>
                </a:solidFill>
                <a:latin typeface="Helvetica Neue CE Roman" pitchFamily="1" charset="-18"/>
              </a:rPr>
              <a:t/>
            </a:r>
            <a:br>
              <a:rPr lang="cs-CZ" sz="200" smtClean="0">
                <a:solidFill>
                  <a:srgbClr val="000000"/>
                </a:solidFill>
                <a:latin typeface="Helvetica Neue CE Roman" pitchFamily="1" charset="-18"/>
              </a:rPr>
            </a:br>
            <a:r>
              <a:rPr lang="cs-CZ" sz="2400" b="1" smtClean="0">
                <a:solidFill>
                  <a:srgbClr val="0070B9"/>
                </a:solidFill>
                <a:latin typeface="Helvetica Neue CE Roman" pitchFamily="1" charset="-18"/>
              </a:rPr>
              <a:t>･ Veřejný dluh vede ke ztrátě motivace</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Investoři raději nakupují státní dluhopisy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Úspory obyvatel nejsou efektivně využity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Nutnost co nejdříve dosáhnout vyrovnaných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veřejných rozpočtů</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V dlouhém období pak veřejný dluh snižovat</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Penzijní reforma by měla také přispět k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prorůstovým investicím</a:t>
            </a:r>
            <a:r>
              <a:rPr lang="cs-CZ" sz="2800" b="1" smtClean="0">
                <a:solidFill>
                  <a:srgbClr val="0070B9"/>
                </a:solidFill>
                <a:latin typeface="Helvetica" pitchFamily="34" charset="0"/>
              </a:rPr>
              <a:t> </a:t>
            </a: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endParaRPr lang="en-US" sz="2000" b="1" smtClean="0">
              <a:solidFill>
                <a:srgbClr val="0070B9"/>
              </a:solidFill>
              <a:latin typeface="Helvetica Neue CE Roman" pitchFamily="1" charset="-18"/>
            </a:endParaRPr>
          </a:p>
        </p:txBody>
      </p:sp>
      <p:sp>
        <p:nvSpPr>
          <p:cNvPr id="7171"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57200" y="1028700"/>
            <a:ext cx="8229600" cy="3886200"/>
          </a:xfrm>
        </p:spPr>
        <p:txBody>
          <a:bodyPr anchor="t"/>
          <a:lstStyle/>
          <a:p>
            <a:pPr algn="l" eaLnBrk="1" hangingPunct="1"/>
            <a:r>
              <a:rPr lang="cs-CZ" sz="3200" b="1" smtClean="0">
                <a:solidFill>
                  <a:srgbClr val="E2001A"/>
                </a:solidFill>
                <a:latin typeface="Helvetica Neue CE Roman" pitchFamily="1" charset="-18"/>
              </a:rPr>
              <a:t>Dopravní infrastruktura</a:t>
            </a:r>
            <a:br>
              <a:rPr lang="cs-CZ" sz="3200" b="1" smtClean="0">
                <a:solidFill>
                  <a:srgbClr val="E2001A"/>
                </a:solidFill>
                <a:latin typeface="Helvetica Neue CE Roman" pitchFamily="1" charset="-18"/>
              </a:rPr>
            </a:br>
            <a:r>
              <a:rPr lang="cs-CZ" sz="4000" smtClean="0"/>
              <a:t> </a:t>
            </a:r>
            <a:r>
              <a:rPr lang="cs-CZ" sz="3500" smtClean="0">
                <a:solidFill>
                  <a:srgbClr val="000000"/>
                </a:solidFill>
                <a:latin typeface="Helvetica Neue CE Roman" pitchFamily="1" charset="-18"/>
              </a:rPr>
              <a:t/>
            </a:r>
            <a:br>
              <a:rPr lang="cs-CZ" sz="3500" smtClean="0">
                <a:solidFill>
                  <a:srgbClr val="000000"/>
                </a:solidFill>
                <a:latin typeface="Helvetica Neue CE Roman" pitchFamily="1" charset="-18"/>
              </a:rPr>
            </a:br>
            <a:r>
              <a:rPr lang="cs-CZ" sz="2400" b="1" smtClean="0">
                <a:solidFill>
                  <a:srgbClr val="0070B9"/>
                </a:solidFill>
                <a:latin typeface="Helvetica Neue CE Roman" pitchFamily="1" charset="-18"/>
              </a:rPr>
              <a:t>･ Veřejných prostředků bude ubývat, nutnost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snižovat deficity</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Prostředky z fondů EU taktéž, ČR bude do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EU odvádět více než získávat</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Nutnost zapojit soukromé prostředky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Možná forma tzv. rakouského modelu nebo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fondu kvalifikovaných investorů</a:t>
            </a:r>
            <a:r>
              <a:rPr lang="cs-CZ" sz="2400" b="1" smtClean="0">
                <a:solidFill>
                  <a:srgbClr val="000000"/>
                </a:solidFill>
                <a:latin typeface="Helvetica Neue CE Roman" pitchFamily="1" charset="-18"/>
              </a:rPr>
              <a:t/>
            </a:r>
            <a:br>
              <a:rPr lang="cs-CZ" sz="2400" b="1" smtClean="0">
                <a:solidFill>
                  <a:srgbClr val="000000"/>
                </a:solidFill>
                <a:latin typeface="Helvetica Neue CE Roman" pitchFamily="1" charset="-18"/>
              </a:rPr>
            </a:b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endParaRPr lang="en-US" sz="2000" b="1" smtClean="0">
              <a:solidFill>
                <a:srgbClr val="0070B9"/>
              </a:solidFill>
              <a:latin typeface="Helvetica Neue CE Roman" pitchFamily="1" charset="-18"/>
            </a:endParaRPr>
          </a:p>
        </p:txBody>
      </p:sp>
      <p:sp>
        <p:nvSpPr>
          <p:cNvPr id="8195"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68313" y="1006475"/>
            <a:ext cx="8229600" cy="3886200"/>
          </a:xfrm>
        </p:spPr>
        <p:txBody>
          <a:bodyPr anchor="t"/>
          <a:lstStyle/>
          <a:p>
            <a:pPr algn="l" eaLnBrk="1" hangingPunct="1"/>
            <a:r>
              <a:rPr lang="cs-CZ" sz="3600" b="1" smtClean="0">
                <a:solidFill>
                  <a:srgbClr val="E2001A"/>
                </a:solidFill>
                <a:latin typeface="Helvetica Neue CE Roman" pitchFamily="1" charset="-18"/>
              </a:rPr>
              <a:t>Dopravní infrastruktura</a:t>
            </a:r>
            <a:br>
              <a:rPr lang="cs-CZ" sz="3600" b="1" smtClean="0">
                <a:solidFill>
                  <a:srgbClr val="E2001A"/>
                </a:solidFill>
                <a:latin typeface="Helvetica Neue CE Roman" pitchFamily="1" charset="-18"/>
              </a:rPr>
            </a:br>
            <a:r>
              <a:rPr lang="cs-CZ" sz="2400" b="1" smtClean="0">
                <a:solidFill>
                  <a:srgbClr val="0070B9"/>
                </a:solidFill>
                <a:latin typeface="Helvetica Neue CE Roman" pitchFamily="1" charset="-18"/>
              </a:rPr>
              <a:t>･ Schéma fondu kvalifikovaných investorů</a:t>
            </a:r>
            <a:br>
              <a:rPr lang="cs-CZ" sz="2400" b="1" smtClean="0">
                <a:solidFill>
                  <a:srgbClr val="0070B9"/>
                </a:solidFill>
                <a:latin typeface="Helvetica Neue CE Roman" pitchFamily="1" charset="-18"/>
              </a:rPr>
            </a:br>
            <a:r>
              <a:rPr lang="cs-CZ" sz="2800" b="1" smtClean="0">
                <a:solidFill>
                  <a:srgbClr val="0070B9"/>
                </a:solidFill>
                <a:latin typeface="Helvetica Neue CE Roman" pitchFamily="1" charset="-18"/>
              </a:rPr>
              <a:t>  </a:t>
            </a:r>
            <a:r>
              <a:rPr lang="cs-CZ" sz="2400" b="1" smtClean="0">
                <a:solidFill>
                  <a:srgbClr val="0070B9"/>
                </a:solidFill>
                <a:latin typeface="Helvetica Neue CE Roman" pitchFamily="1" charset="-18"/>
              </a:rPr>
              <a:t/>
            </a:r>
            <a:br>
              <a:rPr lang="cs-CZ" sz="2400" b="1" smtClean="0">
                <a:solidFill>
                  <a:srgbClr val="0070B9"/>
                </a:solidFill>
                <a:latin typeface="Helvetica Neue CE Roman" pitchFamily="1" charset="-18"/>
              </a:rPr>
            </a:br>
            <a:endParaRPr lang="en-US" sz="2400" b="1" smtClean="0">
              <a:solidFill>
                <a:srgbClr val="0070B9"/>
              </a:solidFill>
              <a:latin typeface="Helvetica Neue CE Roman" pitchFamily="1" charset="-18"/>
            </a:endParaRPr>
          </a:p>
        </p:txBody>
      </p:sp>
      <p:sp>
        <p:nvSpPr>
          <p:cNvPr id="9219"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graphicFrame>
        <p:nvGraphicFramePr>
          <p:cNvPr id="9220" name="Object 4"/>
          <p:cNvGraphicFramePr>
            <a:graphicFrameLocks noChangeAspect="1"/>
          </p:cNvGraphicFramePr>
          <p:nvPr/>
        </p:nvGraphicFramePr>
        <p:xfrm>
          <a:off x="755650" y="2066925"/>
          <a:ext cx="6103938" cy="2905125"/>
        </p:xfrm>
        <a:graphic>
          <a:graphicData uri="http://schemas.openxmlformats.org/presentationml/2006/ole">
            <p:oleObj spid="_x0000_s9220" name="Rastrový obrázek" r:id="rId5" imgW="5504762" imgH="3219899" progId="Paint.Pictur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 y="1028700"/>
            <a:ext cx="8229600" cy="3886200"/>
          </a:xfrm>
        </p:spPr>
        <p:txBody>
          <a:bodyPr anchor="t"/>
          <a:lstStyle/>
          <a:p>
            <a:pPr algn="l" eaLnBrk="1" hangingPunct="1"/>
            <a:r>
              <a:rPr lang="cs-CZ" sz="3200" b="1" smtClean="0">
                <a:solidFill>
                  <a:srgbClr val="E2001A"/>
                </a:solidFill>
                <a:latin typeface="Helvetica Neue CE Roman" pitchFamily="1" charset="-18"/>
              </a:rPr>
              <a:t>Etická infrastruktura</a:t>
            </a:r>
            <a:br>
              <a:rPr lang="cs-CZ" sz="3200" b="1" smtClean="0">
                <a:solidFill>
                  <a:srgbClr val="E2001A"/>
                </a:solidFill>
                <a:latin typeface="Helvetica Neue CE Roman" pitchFamily="1" charset="-18"/>
              </a:rPr>
            </a:br>
            <a:r>
              <a:rPr lang="cs-CZ" sz="4000" smtClean="0">
                <a:latin typeface="Helvetica Neue CE Roman" pitchFamily="1" charset="-18"/>
              </a:rPr>
              <a:t> </a:t>
            </a:r>
            <a:r>
              <a:rPr lang="cs-CZ" sz="2400" smtClean="0">
                <a:solidFill>
                  <a:srgbClr val="000000"/>
                </a:solidFill>
                <a:latin typeface="Helvetica Neue CE Roman" pitchFamily="1" charset="-18"/>
              </a:rPr>
              <a:t>Tomáš Baťa:</a:t>
            </a:r>
            <a:br>
              <a:rPr lang="cs-CZ" sz="2400" smtClean="0">
                <a:solidFill>
                  <a:srgbClr val="000000"/>
                </a:solidFill>
                <a:latin typeface="Helvetica Neue CE Roman" pitchFamily="1" charset="-18"/>
              </a:rPr>
            </a:br>
            <a:r>
              <a:rPr lang="cs-CZ" sz="2400" smtClean="0">
                <a:solidFill>
                  <a:srgbClr val="000000"/>
                </a:solidFill>
                <a:latin typeface="Helvetica Neue CE Roman" pitchFamily="1" charset="-18"/>
              </a:rPr>
              <a:t>„</a:t>
            </a:r>
            <a:r>
              <a:rPr lang="cs-CZ" sz="2400" i="1" smtClean="0">
                <a:solidFill>
                  <a:srgbClr val="000000"/>
                </a:solidFill>
                <a:latin typeface="Helvetica Neue CE Roman" pitchFamily="1" charset="-18"/>
              </a:rPr>
              <a:t>Ekonomická krize je především krizí morální.“</a:t>
            </a:r>
            <a:r>
              <a:rPr lang="cs-CZ" sz="2400" smtClean="0">
                <a:solidFill>
                  <a:srgbClr val="000000"/>
                </a:solidFill>
                <a:latin typeface="Helvetica Neue CE Roman" pitchFamily="1" charset="-18"/>
              </a:rPr>
              <a:t/>
            </a:r>
            <a:br>
              <a:rPr lang="cs-CZ" sz="2400" smtClean="0">
                <a:solidFill>
                  <a:srgbClr val="000000"/>
                </a:solidFill>
                <a:latin typeface="Helvetica Neue CE Roman" pitchFamily="1" charset="-18"/>
              </a:rPr>
            </a:br>
            <a:r>
              <a:rPr lang="cs-CZ" sz="1000" smtClean="0">
                <a:solidFill>
                  <a:srgbClr val="000000"/>
                </a:solidFill>
                <a:latin typeface="Helvetica Neue CE Roman" pitchFamily="1" charset="-18"/>
              </a:rPr>
              <a:t/>
            </a:r>
            <a:br>
              <a:rPr lang="cs-CZ" sz="1000" smtClean="0">
                <a:solidFill>
                  <a:srgbClr val="000000"/>
                </a:solidFill>
                <a:latin typeface="Helvetica Neue CE Roman" pitchFamily="1" charset="-18"/>
              </a:rPr>
            </a:br>
            <a:r>
              <a:rPr lang="cs-CZ" sz="2400" b="1" smtClean="0">
                <a:solidFill>
                  <a:srgbClr val="0070B9"/>
                </a:solidFill>
                <a:latin typeface="Helvetica Neue CE Roman" pitchFamily="1" charset="-18"/>
              </a:rPr>
              <a:t>･ Stát musí vytvářet rovné podmínky a férové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prostředí</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Sebevětší regulace není schopna zabránit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ekonomickým kolapsům, které mají příčinu v etickém   </a:t>
            </a:r>
            <a:br>
              <a:rPr lang="cs-CZ" sz="2400" b="1" smtClean="0">
                <a:solidFill>
                  <a:srgbClr val="0070B9"/>
                </a:solidFill>
                <a:latin typeface="Helvetica Neue CE Roman" pitchFamily="1" charset="-18"/>
              </a:rPr>
            </a:br>
            <a:r>
              <a:rPr lang="cs-CZ" sz="2400" b="1" smtClean="0">
                <a:solidFill>
                  <a:srgbClr val="0070B9"/>
                </a:solidFill>
                <a:latin typeface="Helvetica Neue CE Roman" pitchFamily="1" charset="-18"/>
              </a:rPr>
              <a:t>  selhání jednotlivců či korporací </a:t>
            </a: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r>
              <a:rPr lang="cs-CZ" sz="2400" b="1" smtClean="0">
                <a:solidFill>
                  <a:srgbClr val="000000"/>
                </a:solidFill>
                <a:latin typeface="Helvetica Neue CE Roman" pitchFamily="1" charset="-18"/>
              </a:rPr>
              <a:t/>
            </a:r>
            <a:br>
              <a:rPr lang="cs-CZ" sz="2400" b="1" smtClean="0">
                <a:solidFill>
                  <a:srgbClr val="000000"/>
                </a:solidFill>
                <a:latin typeface="Helvetica Neue CE Roman" pitchFamily="1" charset="-18"/>
              </a:rPr>
            </a:br>
            <a:r>
              <a:rPr lang="cs-CZ" sz="2000" b="1" smtClean="0">
                <a:solidFill>
                  <a:srgbClr val="0070B9"/>
                </a:solidFill>
                <a:latin typeface="Helvetica Neue CE Roman" pitchFamily="1" charset="-18"/>
              </a:rPr>
              <a:t/>
            </a:r>
            <a:br>
              <a:rPr lang="cs-CZ" sz="2000" b="1" smtClean="0">
                <a:solidFill>
                  <a:srgbClr val="0070B9"/>
                </a:solidFill>
                <a:latin typeface="Helvetica Neue CE Roman" pitchFamily="1" charset="-18"/>
              </a:rPr>
            </a:br>
            <a:endParaRPr lang="en-US" sz="2000" b="1" smtClean="0">
              <a:solidFill>
                <a:srgbClr val="0070B9"/>
              </a:solidFill>
              <a:latin typeface="Helvetica Neue CE Roman" pitchFamily="1" charset="-18"/>
            </a:endParaRPr>
          </a:p>
        </p:txBody>
      </p:sp>
      <p:sp>
        <p:nvSpPr>
          <p:cNvPr id="10243" name="Text Box 3"/>
          <p:cNvSpPr txBox="1">
            <a:spLocks noChangeArrowheads="1"/>
          </p:cNvSpPr>
          <p:nvPr/>
        </p:nvSpPr>
        <p:spPr bwMode="auto">
          <a:xfrm>
            <a:off x="333375" y="400050"/>
            <a:ext cx="2895600" cy="307975"/>
          </a:xfrm>
          <a:prstGeom prst="rect">
            <a:avLst/>
          </a:prstGeom>
          <a:noFill/>
          <a:ln w="9525">
            <a:noFill/>
            <a:miter lim="800000"/>
            <a:headEnd/>
            <a:tailEnd/>
          </a:ln>
        </p:spPr>
        <p:txBody>
          <a:bodyPr>
            <a:spAutoFit/>
          </a:bodyPr>
          <a:lstStyle/>
          <a:p>
            <a:pPr>
              <a:spcBef>
                <a:spcPct val="50000"/>
              </a:spcBef>
            </a:pPr>
            <a:r>
              <a:rPr lang="cs-CZ" sz="1400">
                <a:solidFill>
                  <a:schemeClr val="bg1"/>
                </a:solidFill>
                <a:latin typeface="Helvetica Neue CE Roman" pitchFamily="1" charset="-18"/>
              </a:rPr>
              <a:t>22</a:t>
            </a:r>
            <a:r>
              <a:rPr lang="en-US" sz="1400">
                <a:solidFill>
                  <a:schemeClr val="bg1"/>
                </a:solidFill>
                <a:latin typeface="Helvetica Neue CE Roman" pitchFamily="1" charset="-18"/>
              </a:rPr>
              <a:t>/</a:t>
            </a:r>
            <a:r>
              <a:rPr lang="cs-CZ" sz="1400">
                <a:solidFill>
                  <a:schemeClr val="bg1"/>
                </a:solidFill>
                <a:latin typeface="Helvetica Neue CE Roman" pitchFamily="1" charset="-18"/>
              </a:rPr>
              <a:t>10</a:t>
            </a:r>
            <a:r>
              <a:rPr lang="en-US" sz="1400">
                <a:solidFill>
                  <a:schemeClr val="bg1"/>
                </a:solidFill>
                <a:latin typeface="Helvetica Neue CE Roman" pitchFamily="1" charset="-18"/>
              </a:rPr>
              <a:t>/201</a:t>
            </a:r>
            <a:r>
              <a:rPr lang="cs-CZ" sz="1400">
                <a:solidFill>
                  <a:schemeClr val="bg1"/>
                </a:solidFill>
                <a:latin typeface="Helvetica Neue CE Roman" pitchFamily="1" charset="-18"/>
              </a:rPr>
              <a:t>1</a:t>
            </a:r>
            <a:endParaRPr lang="en-US">
              <a:solidFill>
                <a:schemeClr val="bg1"/>
              </a:solidFill>
              <a:latin typeface="Helvetica Neue CE Roman" pitchFamily="1" charset="-1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142</Words>
  <Application>Microsoft Office PowerPoint</Application>
  <PresentationFormat>Předvádění na obrazovce (16:9)</PresentationFormat>
  <Paragraphs>37</Paragraphs>
  <Slides>11</Slides>
  <Notes>11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11</vt:i4>
      </vt:variant>
    </vt:vector>
  </HeadingPairs>
  <TitlesOfParts>
    <vt:vector size="18" baseType="lpstr">
      <vt:lpstr>Arial</vt:lpstr>
      <vt:lpstr>ＭＳ Ｐゴシック</vt:lpstr>
      <vt:lpstr>Helvetica Neue CE Roman</vt:lpstr>
      <vt:lpstr>Helvetica</vt:lpstr>
      <vt:lpstr>65 Helvetica CE Medium</vt:lpstr>
      <vt:lpstr>Blank Presentation</vt:lpstr>
      <vt:lpstr>Bitmap Image</vt:lpstr>
      <vt:lpstr>Snímek 1</vt:lpstr>
      <vt:lpstr>Rizika udržitelného růstu   ･ Demografický vývoj ･ Vytěsňování soukromého kapitálu ･ Neatraktivita pro rizikový kapitál  ･ Nedostatečná motivace jednotlivců ･ Nepružný trh práce</vt:lpstr>
      <vt:lpstr>Rizika udržitelného růstu   ･ Nedostatečné množství a kvalita      „lidského“ kapitálu ･ Nevýkonná státní správa a soudnictví ･ Nedostatečné investice do dopravní     infrastruktury ･ Etická infrastruktura    - korupce, klientelismus, kolaps morálky</vt:lpstr>
      <vt:lpstr>Nutnost přilákat rizikový kapitál   ･ Především ve formě „seed“ fondů ･ Vyhledává perspektivní projekty  ･ Podporuje inovační aktivity  ･ Nejde jen o finanční prostředky, ale také        poskytují odbornou pomoc a kontakty ･ Zajišťuje nízko úročený úvěr, za to obdrží    podíl na zisku a prostředky při prodeji     úspěšného projektu  ･ Průkopníkem se stal Izrael </vt:lpstr>
      <vt:lpstr>Izrael a rizikový kapitál   </vt:lpstr>
      <vt:lpstr>Soukromý kapitál a veřejné finance   ･ Veřejný dluh vede ke ztrátě motivace ･ Investoři raději nakupují státní dluhopisy  ･ Úspory obyvatel nejsou efektivně využity  ･ Nutnost co nejdříve dosáhnout vyrovnaných    veřejných rozpočtů ･ V dlouhém období pak veřejný dluh snižovat ･ Penzijní reforma by měla také přispět k      prorůstovým investicím  </vt:lpstr>
      <vt:lpstr>Dopravní infrastruktura   ･ Veřejných prostředků bude ubývat, nutnost        snižovat deficity ･ Prostředky z fondů EU taktéž, ČR bude do      EU odvádět více než získávat ･ Nutnost zapojit soukromé prostředky  ･ Možná forma tzv. rakouského modelu nebo       fondu kvalifikovaných investorů  </vt:lpstr>
      <vt:lpstr>Dopravní infrastruktura ･ Schéma fondu kvalifikovaných investorů    </vt:lpstr>
      <vt:lpstr>Etická infrastruktura  Tomáš Baťa: „Ekonomická krize je především krizí morální.“  ･ Stát musí vytvářet rovné podmínky a férové    prostředí ･ Sebevětší regulace není schopna zabránit       ekonomickým kolapsům, které mají příčinu v etickém      selhání jednotlivců či korporací    </vt:lpstr>
      <vt:lpstr>Etická infrastruktura  Tomáš Baťa: „Ekonomická krize je především krizí morální.“  ･ Sebelepší zákony nezmění myšlení lidí a nezmění    jejich morálku, např. zákon o veřejných zakázkách může pomoci při boji s korupcí, při nefungující etické infrastruktuře nebude účinný   </vt:lpstr>
      <vt:lpstr>Snímek 11</vt:lpstr>
    </vt:vector>
  </TitlesOfParts>
  <Company>獫票楧栮捯洀鉭曮㞱Û뜰⠲쎔딁烊皭〼፥ᙼ䕸忤઱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Textová stránka  text text text text text text text text text text text text text  text text text text text text text text text text text text text  text text text text text text  ･ První odrážka ･ První odrážka ･ První odrážka    - druhá odrážka       - třetí odrážka</dc:title>
  <dc:creator>乩歫椠䱡畳椀㸲㻸ꔿ㌋䬮ꍰ䞮誀圇짗꾬钒붤鏊꣊㥊揤鞁</dc:creator>
  <cp:lastModifiedBy>JiriVanek</cp:lastModifiedBy>
  <cp:revision>16</cp:revision>
  <dcterms:created xsi:type="dcterms:W3CDTF">2011-06-10T14:50:50Z</dcterms:created>
  <dcterms:modified xsi:type="dcterms:W3CDTF">2011-10-22T12:31:01Z</dcterms:modified>
</cp:coreProperties>
</file>