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notesSlides/notesSlide1.xml" ContentType="application/vnd.openxmlformats-officedocument.presentationml.notesSlide+xml"/>
  <Default Extension="png" ContentType="image/png"/>
  <Override PartName="/ppt/notesSlides/notesSlide2.xml" ContentType="application/vnd.openxmlformats-officedocument.presentationml.notesSlide+xml"/>
  <Override PartName="/ppt/notesSlides/notesSlide3.xml" ContentType="application/vnd.openxmlformats-officedocument.presentationml.notesSlide+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docProps/custom.xml" ContentType="application/vnd.openxmlformats-officedocument.custom-properties+xml"/>
  <Override PartName="/ppt/slideLayouts/slideLayout10.xml" ContentType="application/vnd.openxmlformats-officedocument.presentationml.slideLayout+xml"/>
  <Override PartName="/ppt/notesSlides/notesSlide8.xml" ContentType="application/vnd.openxmlformats-officedocument.presentationml.notesSlide+xml"/>
  <Override PartName="/ppt/notesSlides/notesSlide9.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4.xml" ContentType="application/vnd.openxmlformats-officedocument.presentationml.notesSlide+xml"/>
  <Override PartName="/ppt/notesSlides/notesSlide5.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8" r:id="rId2"/>
    <p:sldId id="262" r:id="rId3"/>
    <p:sldId id="269" r:id="rId4"/>
    <p:sldId id="274" r:id="rId5"/>
    <p:sldId id="273" r:id="rId6"/>
    <p:sldId id="270" r:id="rId7"/>
    <p:sldId id="271" r:id="rId8"/>
    <p:sldId id="272" r:id="rId9"/>
    <p:sldId id="275" r:id="rId10"/>
  </p:sldIdLst>
  <p:sldSz cx="9144000" cy="6858000" type="screen4x3"/>
  <p:notesSz cx="6797675" cy="9926638"/>
  <p:defaultTextStyle>
    <a:defPPr>
      <a:defRPr lang="fr-FR"/>
    </a:defPPr>
    <a:lvl1pPr algn="r" rtl="0" fontAlgn="base">
      <a:spcBef>
        <a:spcPct val="0"/>
      </a:spcBef>
      <a:spcAft>
        <a:spcPct val="0"/>
      </a:spcAft>
      <a:defRPr sz="1000" b="1" kern="1200">
        <a:solidFill>
          <a:schemeClr val="bg1"/>
        </a:solidFill>
        <a:latin typeface="Arial" charset="0"/>
        <a:ea typeface="+mn-ea"/>
        <a:cs typeface="+mn-cs"/>
      </a:defRPr>
    </a:lvl1pPr>
    <a:lvl2pPr marL="457200" algn="r" rtl="0" fontAlgn="base">
      <a:spcBef>
        <a:spcPct val="0"/>
      </a:spcBef>
      <a:spcAft>
        <a:spcPct val="0"/>
      </a:spcAft>
      <a:defRPr sz="1000" b="1" kern="1200">
        <a:solidFill>
          <a:schemeClr val="bg1"/>
        </a:solidFill>
        <a:latin typeface="Arial" charset="0"/>
        <a:ea typeface="+mn-ea"/>
        <a:cs typeface="+mn-cs"/>
      </a:defRPr>
    </a:lvl2pPr>
    <a:lvl3pPr marL="914400" algn="r" rtl="0" fontAlgn="base">
      <a:spcBef>
        <a:spcPct val="0"/>
      </a:spcBef>
      <a:spcAft>
        <a:spcPct val="0"/>
      </a:spcAft>
      <a:defRPr sz="1000" b="1" kern="1200">
        <a:solidFill>
          <a:schemeClr val="bg1"/>
        </a:solidFill>
        <a:latin typeface="Arial" charset="0"/>
        <a:ea typeface="+mn-ea"/>
        <a:cs typeface="+mn-cs"/>
      </a:defRPr>
    </a:lvl3pPr>
    <a:lvl4pPr marL="1371600" algn="r" rtl="0" fontAlgn="base">
      <a:spcBef>
        <a:spcPct val="0"/>
      </a:spcBef>
      <a:spcAft>
        <a:spcPct val="0"/>
      </a:spcAft>
      <a:defRPr sz="1000" b="1" kern="1200">
        <a:solidFill>
          <a:schemeClr val="bg1"/>
        </a:solidFill>
        <a:latin typeface="Arial" charset="0"/>
        <a:ea typeface="+mn-ea"/>
        <a:cs typeface="+mn-cs"/>
      </a:defRPr>
    </a:lvl4pPr>
    <a:lvl5pPr marL="1828800" algn="r" rtl="0" fontAlgn="base">
      <a:spcBef>
        <a:spcPct val="0"/>
      </a:spcBef>
      <a:spcAft>
        <a:spcPct val="0"/>
      </a:spcAft>
      <a:defRPr sz="1000" b="1" kern="1200">
        <a:solidFill>
          <a:schemeClr val="bg1"/>
        </a:solidFill>
        <a:latin typeface="Arial" charset="0"/>
        <a:ea typeface="+mn-ea"/>
        <a:cs typeface="+mn-cs"/>
      </a:defRPr>
    </a:lvl5pPr>
    <a:lvl6pPr marL="2286000" algn="l" defTabSz="914400" rtl="0" eaLnBrk="1" latinLnBrk="0" hangingPunct="1">
      <a:defRPr sz="1000" b="1" kern="1200">
        <a:solidFill>
          <a:schemeClr val="bg1"/>
        </a:solidFill>
        <a:latin typeface="Arial" charset="0"/>
        <a:ea typeface="+mn-ea"/>
        <a:cs typeface="+mn-cs"/>
      </a:defRPr>
    </a:lvl6pPr>
    <a:lvl7pPr marL="2743200" algn="l" defTabSz="914400" rtl="0" eaLnBrk="1" latinLnBrk="0" hangingPunct="1">
      <a:defRPr sz="1000" b="1" kern="1200">
        <a:solidFill>
          <a:schemeClr val="bg1"/>
        </a:solidFill>
        <a:latin typeface="Arial" charset="0"/>
        <a:ea typeface="+mn-ea"/>
        <a:cs typeface="+mn-cs"/>
      </a:defRPr>
    </a:lvl7pPr>
    <a:lvl8pPr marL="3200400" algn="l" defTabSz="914400" rtl="0" eaLnBrk="1" latinLnBrk="0" hangingPunct="1">
      <a:defRPr sz="1000" b="1" kern="1200">
        <a:solidFill>
          <a:schemeClr val="bg1"/>
        </a:solidFill>
        <a:latin typeface="Arial" charset="0"/>
        <a:ea typeface="+mn-ea"/>
        <a:cs typeface="+mn-cs"/>
      </a:defRPr>
    </a:lvl8pPr>
    <a:lvl9pPr marL="3657600" algn="l" defTabSz="914400" rtl="0" eaLnBrk="1" latinLnBrk="0" hangingPunct="1">
      <a:defRPr sz="1000" b="1" kern="1200">
        <a:solidFill>
          <a:schemeClr val="bg1"/>
        </a:solidFill>
        <a:latin typeface="Arial"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BDD2F2"/>
    <a:srgbClr val="D4E3F7"/>
    <a:srgbClr val="DDDDDD"/>
    <a:srgbClr val="000000"/>
    <a:srgbClr val="800000"/>
    <a:srgbClr val="FF0000"/>
    <a:srgbClr val="FF6600"/>
    <a:srgbClr val="FFFF00"/>
  </p:clrMru>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8801" autoAdjust="0"/>
    <p:restoredTop sz="77523" autoAdjust="0"/>
  </p:normalViewPr>
  <p:slideViewPr>
    <p:cSldViewPr snapToGrid="0">
      <p:cViewPr varScale="1">
        <p:scale>
          <a:sx n="59" d="100"/>
          <a:sy n="59" d="100"/>
        </p:scale>
        <p:origin x="-1728" y="-84"/>
      </p:cViewPr>
      <p:guideLst>
        <p:guide orient="horz" pos="1680"/>
        <p:guide pos="1152"/>
      </p:guideLst>
    </p:cSldViewPr>
  </p:slideViewPr>
  <p:notesTextViewPr>
    <p:cViewPr>
      <p:scale>
        <a:sx n="100" d="100"/>
        <a:sy n="100" d="100"/>
      </p:scale>
      <p:origin x="0" y="0"/>
    </p:cViewPr>
  </p:notesTextViewPr>
  <p:sorterViewPr>
    <p:cViewPr>
      <p:scale>
        <a:sx n="66" d="100"/>
        <a:sy n="66" d="100"/>
      </p:scale>
      <p:origin x="0" y="0"/>
    </p:cViewPr>
  </p:sorterViewPr>
  <p:notesViewPr>
    <p:cSldViewPr snapToGrid="0">
      <p:cViewPr varScale="1">
        <p:scale>
          <a:sx n="86" d="100"/>
          <a:sy n="86" d="100"/>
        </p:scale>
        <p:origin x="-1308" y="-96"/>
      </p:cViewPr>
      <p:guideLst>
        <p:guide orient="horz" pos="3127"/>
        <p:guide pos="2141"/>
      </p:guideLst>
    </p:cSldViewPr>
  </p:notes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2530" name="Rectangle 2"/>
          <p:cNvSpPr>
            <a:spLocks noGrp="1" noChangeArrowheads="1"/>
          </p:cNvSpPr>
          <p:nvPr>
            <p:ph type="hdr" sz="quarter"/>
          </p:nvPr>
        </p:nvSpPr>
        <p:spPr bwMode="auto">
          <a:xfrm>
            <a:off x="0"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l">
              <a:defRPr sz="1200" b="0">
                <a:solidFill>
                  <a:schemeClr val="tx1"/>
                </a:solidFill>
              </a:defRPr>
            </a:lvl1pPr>
          </a:lstStyle>
          <a:p>
            <a:endParaRPr lang="en-GB"/>
          </a:p>
        </p:txBody>
      </p:sp>
      <p:sp>
        <p:nvSpPr>
          <p:cNvPr id="22531" name="Rectangle 3"/>
          <p:cNvSpPr>
            <a:spLocks noGrp="1" noChangeArrowheads="1"/>
          </p:cNvSpPr>
          <p:nvPr>
            <p:ph type="dt" idx="1"/>
          </p:nvPr>
        </p:nvSpPr>
        <p:spPr bwMode="auto">
          <a:xfrm>
            <a:off x="3849688" y="0"/>
            <a:ext cx="2946400" cy="496888"/>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b="0">
                <a:solidFill>
                  <a:schemeClr val="tx1"/>
                </a:solidFill>
              </a:defRPr>
            </a:lvl1pPr>
          </a:lstStyle>
          <a:p>
            <a:endParaRPr lang="en-GB"/>
          </a:p>
        </p:txBody>
      </p:sp>
      <p:sp>
        <p:nvSpPr>
          <p:cNvPr id="22532" name="Rectangle 4"/>
          <p:cNvSpPr>
            <a:spLocks noRot="1" noChangeArrowheads="1" noTextEdit="1"/>
          </p:cNvSpPr>
          <p:nvPr>
            <p:ph type="sldImg" idx="2"/>
          </p:nvPr>
        </p:nvSpPr>
        <p:spPr bwMode="auto">
          <a:xfrm>
            <a:off x="915988" y="744538"/>
            <a:ext cx="4965700" cy="3722687"/>
          </a:xfrm>
          <a:prstGeom prst="rect">
            <a:avLst/>
          </a:prstGeom>
          <a:noFill/>
          <a:ln w="9525">
            <a:solidFill>
              <a:srgbClr val="000000"/>
            </a:solidFill>
            <a:miter lim="800000"/>
            <a:headEnd/>
            <a:tailEnd/>
          </a:ln>
          <a:effectLst/>
        </p:spPr>
      </p:sp>
      <p:sp>
        <p:nvSpPr>
          <p:cNvPr id="22533" name="Rectangle 5"/>
          <p:cNvSpPr>
            <a:spLocks noGrp="1" noChangeArrowheads="1"/>
          </p:cNvSpPr>
          <p:nvPr>
            <p:ph type="body" sz="quarter" idx="3"/>
          </p:nvPr>
        </p:nvSpPr>
        <p:spPr bwMode="auto">
          <a:xfrm>
            <a:off x="679450" y="4714875"/>
            <a:ext cx="5438775" cy="4467225"/>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en-GB" smtClean="0"/>
              <a:t>Click to edit Master text styles</a:t>
            </a:r>
          </a:p>
          <a:p>
            <a:pPr lvl="1"/>
            <a:r>
              <a:rPr lang="en-GB" smtClean="0"/>
              <a:t>Second level</a:t>
            </a:r>
          </a:p>
          <a:p>
            <a:pPr lvl="2"/>
            <a:r>
              <a:rPr lang="en-GB" smtClean="0"/>
              <a:t>Third level</a:t>
            </a:r>
          </a:p>
          <a:p>
            <a:pPr lvl="3"/>
            <a:r>
              <a:rPr lang="en-GB" smtClean="0"/>
              <a:t>Fourth level</a:t>
            </a:r>
          </a:p>
          <a:p>
            <a:pPr lvl="4"/>
            <a:r>
              <a:rPr lang="en-GB" smtClean="0"/>
              <a:t>Fifth level</a:t>
            </a:r>
          </a:p>
        </p:txBody>
      </p:sp>
      <p:sp>
        <p:nvSpPr>
          <p:cNvPr id="22534" name="Rectangle 6"/>
          <p:cNvSpPr>
            <a:spLocks noGrp="1" noChangeArrowheads="1"/>
          </p:cNvSpPr>
          <p:nvPr>
            <p:ph type="ftr" sz="quarter" idx="4"/>
          </p:nvPr>
        </p:nvSpPr>
        <p:spPr bwMode="auto">
          <a:xfrm>
            <a:off x="0"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l">
              <a:defRPr sz="1200" b="0">
                <a:solidFill>
                  <a:schemeClr val="tx1"/>
                </a:solidFill>
              </a:defRPr>
            </a:lvl1pPr>
          </a:lstStyle>
          <a:p>
            <a:endParaRPr lang="en-GB"/>
          </a:p>
        </p:txBody>
      </p:sp>
      <p:sp>
        <p:nvSpPr>
          <p:cNvPr id="22535" name="Rectangle 7"/>
          <p:cNvSpPr>
            <a:spLocks noGrp="1" noChangeArrowheads="1"/>
          </p:cNvSpPr>
          <p:nvPr>
            <p:ph type="sldNum" sz="quarter" idx="5"/>
          </p:nvPr>
        </p:nvSpPr>
        <p:spPr bwMode="auto">
          <a:xfrm>
            <a:off x="3849688" y="9428163"/>
            <a:ext cx="2946400" cy="496887"/>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b="0">
                <a:solidFill>
                  <a:schemeClr val="tx1"/>
                </a:solidFill>
              </a:defRPr>
            </a:lvl1pPr>
          </a:lstStyle>
          <a:p>
            <a:fld id="{9A9021E8-24C9-41A8-B39D-3929DFF5273D}" type="slidenum">
              <a:rPr lang="en-GB"/>
              <a:pPr/>
              <a:t>‹#›</a:t>
            </a:fld>
            <a:endParaRPr lang="en-GB"/>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D8E0A6CD-BB40-4FE8-8552-57AF71E70EE5}" type="slidenum">
              <a:rPr lang="en-GB"/>
              <a:pPr/>
              <a:t>1</a:t>
            </a:fld>
            <a:endParaRPr lang="en-GB"/>
          </a:p>
        </p:txBody>
      </p:sp>
      <p:sp>
        <p:nvSpPr>
          <p:cNvPr id="23554" name="Rectangle 2"/>
          <p:cNvSpPr>
            <a:spLocks noRot="1" noChangeArrowheads="1" noTextEdit="1"/>
          </p:cNvSpPr>
          <p:nvPr>
            <p:ph type="sldImg"/>
          </p:nvPr>
        </p:nvSpPr>
        <p:spPr>
          <a:xfrm>
            <a:off x="917575" y="744538"/>
            <a:ext cx="4962525" cy="3722687"/>
          </a:xfrm>
          <a:ln/>
        </p:spPr>
      </p:sp>
      <p:sp>
        <p:nvSpPr>
          <p:cNvPr id="23555" name="Rectangle 3"/>
          <p:cNvSpPr>
            <a:spLocks noGrp="1" noChangeArrowheads="1"/>
          </p:cNvSpPr>
          <p:nvPr>
            <p:ph type="body" idx="1"/>
          </p:nvPr>
        </p:nvSpPr>
        <p:spPr/>
        <p:txBody>
          <a:bodyPr/>
          <a:lstStyle/>
          <a:p>
            <a:r>
              <a:rPr lang="cs-CZ" sz="1600"/>
              <a:t>Premiér Petr Nečas</a:t>
            </a:r>
          </a:p>
          <a:p>
            <a:endParaRPr lang="cs-CZ" sz="1600"/>
          </a:p>
          <a:p>
            <a:r>
              <a:rPr lang="cs-CZ" sz="1600"/>
              <a:t>Dámy a pánové, vláda dnes mimo jiné projednala zásadní návrh ústavního zákona o rozpočtové kázni neboli finanční ústavu. Chtěl bych přitom zdůraznit, že ji nechceme přijmout jen proto, že dnes je tzv. dluhová brzda vyžadována na evropské úrovni jako recept proti krachujícím ekonomikám. Ale především proto, že tato pravidla chceme přijmout sami zcela autonomně, protože je považujeme za projev zodpovědnosti nejen vůči současné, ale i vůči budoucím generacím.</a:t>
            </a:r>
            <a:endParaRPr lang="en-GB" sz="16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77F8D52-FEE2-45EC-8779-5E6C6AC56C25}" type="slidenum">
              <a:rPr lang="en-GB"/>
              <a:pPr/>
              <a:t>2</a:t>
            </a:fld>
            <a:endParaRPr lang="en-GB"/>
          </a:p>
        </p:txBody>
      </p:sp>
      <p:sp>
        <p:nvSpPr>
          <p:cNvPr id="24578" name="Rectangle 2"/>
          <p:cNvSpPr>
            <a:spLocks noRot="1" noChangeArrowheads="1" noTextEdit="1"/>
          </p:cNvSpPr>
          <p:nvPr>
            <p:ph type="sldImg"/>
          </p:nvPr>
        </p:nvSpPr>
        <p:spPr>
          <a:xfrm>
            <a:off x="917575" y="744538"/>
            <a:ext cx="4962525" cy="3722687"/>
          </a:xfrm>
          <a:ln/>
        </p:spPr>
      </p:sp>
      <p:sp>
        <p:nvSpPr>
          <p:cNvPr id="24579" name="Rectangle 3"/>
          <p:cNvSpPr>
            <a:spLocks noGrp="1" noChangeArrowheads="1"/>
          </p:cNvSpPr>
          <p:nvPr>
            <p:ph type="body" idx="1"/>
          </p:nvPr>
        </p:nvSpPr>
        <p:spPr/>
        <p:txBody>
          <a:bodyPr/>
          <a:lstStyle/>
          <a:p>
            <a:r>
              <a:rPr lang="cs-CZ" sz="1600"/>
              <a:t>O finanční ústavě tedy o zavedení ústavních limitů pro zadlužování státu, jsme uvažovali již v 90. letech. V programovém prohlášení vlády jsme se zavázali, že finanční ústavu přijmeme, ale uvědomujeme si zároveň, že pro její přijetí potřebujeme širší konsenzus. Finanční ústava nastaví dlouhodobě, tedy pro tuto i všechny následující vlády, pevná pravidla, která omezí možnost dluhové krize v České republice. V určité podobě ostatně mají finanční ústavu všechny naše sousední země – Německo, Rakousko, Polsko a nyní už i Slovensko. Finanční ústava omezuje populismus prosazující nadměrné výdaje a neúměrné zadlužování a nyní se ukáže, jestli sociální demokracie myslí svoji proevropskou rétoriku vážně. Rétoricky se k dluhové brzdě na evropské úrovni hlásí a my věříme, že to potvrdí konkrétními činy i na domácí půdě. Naše finanční ústava zřídí také nezávislou Národní rozpočtovou radu, která bude vládě koukat ve fiskální oblasti lidově řečeno pod ruce.</a:t>
            </a:r>
            <a:endParaRPr lang="en-GB" sz="160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9C09FAA7-A538-438C-9A5C-F7FF0F126D58}" type="slidenum">
              <a:rPr lang="en-GB"/>
              <a:pPr/>
              <a:t>3</a:t>
            </a:fld>
            <a:endParaRPr lang="en-GB"/>
          </a:p>
        </p:txBody>
      </p:sp>
      <p:sp>
        <p:nvSpPr>
          <p:cNvPr id="33794" name="Rectangle 2"/>
          <p:cNvSpPr>
            <a:spLocks noRot="1" noChangeArrowheads="1" noTextEdit="1"/>
          </p:cNvSpPr>
          <p:nvPr>
            <p:ph type="sldImg"/>
          </p:nvPr>
        </p:nvSpPr>
        <p:spPr>
          <a:xfrm>
            <a:off x="917575" y="744538"/>
            <a:ext cx="4962525" cy="3722687"/>
          </a:xfrm>
          <a:ln/>
        </p:spPr>
      </p:sp>
      <p:sp>
        <p:nvSpPr>
          <p:cNvPr id="33795" name="Rectangle 3"/>
          <p:cNvSpPr>
            <a:spLocks noGrp="1" noChangeArrowheads="1"/>
          </p:cNvSpPr>
          <p:nvPr>
            <p:ph type="body" idx="1"/>
          </p:nvPr>
        </p:nvSpPr>
        <p:spPr/>
        <p:txBody>
          <a:bodyPr/>
          <a:lstStyle/>
          <a:p>
            <a:r>
              <a:rPr lang="cs-CZ" sz="1600"/>
              <a:t>Finanční ústava, kterou dnes projednala vláda, počítá s maximálním limitem veřejného dluhu ve výši 60 procent HDP. Pokryje přitom celý veřejný sektor, tedy nejen státní rozpočet, ale i mimorozpočtové fondy, zdravotní pojišťovny ale i kraje a obce. Rostoucí zadlužení například krajů je totiž varující, ostatně už i média uvádějí, že za čtyři roky vlády sociálnědemokratických hejtmanů vzrostlo zadlužení krajů na dvojnásobek. To zkrátka není možné a udržitelné.</a:t>
            </a:r>
            <a:endParaRPr lang="en-GB" sz="160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D79970D-3FED-46EF-8BF5-A893E67E153F}" type="slidenum">
              <a:rPr lang="en-GB"/>
              <a:pPr/>
              <a:t>4</a:t>
            </a:fld>
            <a:endParaRPr lang="en-GB"/>
          </a:p>
        </p:txBody>
      </p:sp>
      <p:sp>
        <p:nvSpPr>
          <p:cNvPr id="44034" name="Rectangle 2"/>
          <p:cNvSpPr>
            <a:spLocks noRot="1" noChangeArrowheads="1" noTextEdit="1"/>
          </p:cNvSpPr>
          <p:nvPr>
            <p:ph type="sldImg"/>
          </p:nvPr>
        </p:nvSpPr>
        <p:spPr>
          <a:xfrm>
            <a:off x="917575" y="744538"/>
            <a:ext cx="4962525" cy="3722687"/>
          </a:xfrm>
          <a:ln/>
        </p:spPr>
      </p:sp>
      <p:sp>
        <p:nvSpPr>
          <p:cNvPr id="44035" name="Rectangle 3"/>
          <p:cNvSpPr>
            <a:spLocks noGrp="1" noChangeArrowheads="1"/>
          </p:cNvSpPr>
          <p:nvPr>
            <p:ph type="body" idx="1"/>
          </p:nvPr>
        </p:nvSpPr>
        <p:spPr/>
        <p:txBody>
          <a:bodyPr/>
          <a:lstStyle/>
          <a:p>
            <a:r>
              <a:rPr lang="cs-CZ" sz="1600"/>
              <a:t>Předpokládáme, že finanční ústava bude účinná od ledna 2014 s výjimkou některých ustanovení o zdravotních pojišťovnách a krajích a obcích, která nabudou platnosti o čtyři roky později. Klíčový bude také prováděcí zákon, který například podrobněji popíše pravidla ustavení Národní rozpočtové rady.</a:t>
            </a:r>
            <a:endParaRPr lang="en-GB" sz="160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A980D27-1924-4618-B844-D8859EEA80BA}" type="slidenum">
              <a:rPr lang="en-GB"/>
              <a:pPr/>
              <a:t>5</a:t>
            </a:fld>
            <a:endParaRPr lang="en-GB"/>
          </a:p>
        </p:txBody>
      </p:sp>
      <p:sp>
        <p:nvSpPr>
          <p:cNvPr id="41986" name="Rectangle 2"/>
          <p:cNvSpPr>
            <a:spLocks noRot="1" noChangeArrowheads="1" noTextEdit="1"/>
          </p:cNvSpPr>
          <p:nvPr>
            <p:ph type="sldImg"/>
          </p:nvPr>
        </p:nvSpPr>
        <p:spPr>
          <a:xfrm>
            <a:off x="917575" y="744538"/>
            <a:ext cx="4962525" cy="3722687"/>
          </a:xfrm>
          <a:ln/>
        </p:spPr>
      </p:sp>
      <p:sp>
        <p:nvSpPr>
          <p:cNvPr id="41987" name="Rectangle 3"/>
          <p:cNvSpPr>
            <a:spLocks noGrp="1" noChangeArrowheads="1"/>
          </p:cNvSpPr>
          <p:nvPr>
            <p:ph type="body" idx="1"/>
          </p:nvPr>
        </p:nvSpPr>
        <p:spPr/>
        <p:txBody>
          <a:bodyPr/>
          <a:lstStyle/>
          <a:p>
            <a:r>
              <a:rPr lang="cs-CZ" sz="1600"/>
              <a:t>Část pravidel přitom obsahuje i samotný ústavní zákon. Ten mimo jiné počítá s tím, že členy rady bude volit Poslanecká sněmovna. Diskutovali jsme mnoho různých variant řešení, ale nakonec jsme se přiklonili k této. Náklady na tuto klíčovou instituci budou přibližně 50 milionů korun. Rozpočtová rada se bude moci vyjadřovat ke všem návrhům souvisejícím s fiskální udržitelností naší země. Bude také vyhlašovat míru zadlužení tak, aby ji nikdo nemohl zpochybňovat. Role rady roste také s překračováním jednotlivých limitů, o kterých bude mluvit pan ministr financí. Například návrhy na snižování zadlužení vláda bude konzultovat právě s Národní rozpočtovou radou. </a:t>
            </a:r>
          </a:p>
          <a:p>
            <a:r>
              <a:rPr lang="cs-CZ" sz="1600"/>
              <a:t>A nyní již předám slovo ministrovi financí Miroslavu Kalouskovi.</a:t>
            </a:r>
            <a:endParaRPr lang="en-GB" sz="1600"/>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E6A66F41-EE0E-4EEF-A63A-6ACEFCECDCA7}" type="slidenum">
              <a:rPr lang="en-GB"/>
              <a:pPr/>
              <a:t>6</a:t>
            </a:fld>
            <a:endParaRPr lang="en-GB"/>
          </a:p>
        </p:txBody>
      </p:sp>
      <p:sp>
        <p:nvSpPr>
          <p:cNvPr id="35842" name="Rectangle 2"/>
          <p:cNvSpPr>
            <a:spLocks noRot="1" noChangeArrowheads="1" noTextEdit="1"/>
          </p:cNvSpPr>
          <p:nvPr>
            <p:ph type="sldImg"/>
          </p:nvPr>
        </p:nvSpPr>
        <p:spPr>
          <a:xfrm>
            <a:off x="917575" y="744538"/>
            <a:ext cx="4962525" cy="3722687"/>
          </a:xfrm>
          <a:ln/>
        </p:spPr>
      </p:sp>
      <p:sp>
        <p:nvSpPr>
          <p:cNvPr id="35843" name="Rectangle 3"/>
          <p:cNvSpPr>
            <a:spLocks noGrp="1" noChangeArrowheads="1"/>
          </p:cNvSpPr>
          <p:nvPr>
            <p:ph type="body" idx="1"/>
          </p:nvPr>
        </p:nvSpPr>
        <p:spPr/>
        <p:txBody>
          <a:bodyPr/>
          <a:lstStyle/>
          <a:p>
            <a:r>
              <a:rPr lang="cs-CZ"/>
              <a:t>Ministr financí Miroslav Kalousek</a:t>
            </a:r>
            <a:endParaRPr lang="en-GB"/>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D68894F-BBA4-4A00-B759-68D60D27605E}" type="slidenum">
              <a:rPr lang="en-GB"/>
              <a:pPr/>
              <a:t>7</a:t>
            </a:fld>
            <a:endParaRPr lang="en-GB"/>
          </a:p>
        </p:txBody>
      </p:sp>
      <p:sp>
        <p:nvSpPr>
          <p:cNvPr id="37890" name="Rectangle 2"/>
          <p:cNvSpPr>
            <a:spLocks noRot="1" noChangeArrowheads="1" noTextEdit="1"/>
          </p:cNvSpPr>
          <p:nvPr>
            <p:ph type="sldImg"/>
          </p:nvPr>
        </p:nvSpPr>
        <p:spPr>
          <a:xfrm>
            <a:off x="917575" y="744538"/>
            <a:ext cx="4962525" cy="3722687"/>
          </a:xfrm>
          <a:ln/>
        </p:spPr>
      </p:sp>
      <p:sp>
        <p:nvSpPr>
          <p:cNvPr id="37891" name="Rectangle 3"/>
          <p:cNvSpPr>
            <a:spLocks noGrp="1" noChangeArrowheads="1"/>
          </p:cNvSpPr>
          <p:nvPr>
            <p:ph type="body" idx="1"/>
          </p:nvPr>
        </p:nvSpPr>
        <p:spPr/>
        <p:txBody>
          <a:bodyPr/>
          <a:lstStyle/>
          <a:p>
            <a:endParaRPr lang="en-GB"/>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A23A4C6F-5BBD-4853-AA6A-9899B48C4810}" type="slidenum">
              <a:rPr lang="en-GB"/>
              <a:pPr/>
              <a:t>8</a:t>
            </a:fld>
            <a:endParaRPr lang="en-GB"/>
          </a:p>
        </p:txBody>
      </p:sp>
      <p:sp>
        <p:nvSpPr>
          <p:cNvPr id="39938" name="Rectangle 2"/>
          <p:cNvSpPr>
            <a:spLocks noRot="1" noChangeArrowheads="1" noTextEdit="1"/>
          </p:cNvSpPr>
          <p:nvPr>
            <p:ph type="sldImg"/>
          </p:nvPr>
        </p:nvSpPr>
        <p:spPr>
          <a:xfrm>
            <a:off x="917575" y="744538"/>
            <a:ext cx="4962525" cy="3722687"/>
          </a:xfrm>
          <a:ln/>
        </p:spPr>
      </p:sp>
      <p:sp>
        <p:nvSpPr>
          <p:cNvPr id="39939" name="Rectangle 3"/>
          <p:cNvSpPr>
            <a:spLocks noGrp="1" noChangeArrowheads="1"/>
          </p:cNvSpPr>
          <p:nvPr>
            <p:ph type="body" idx="1"/>
          </p:nvPr>
        </p:nvSpPr>
        <p:spPr/>
        <p:txBody>
          <a:bodyPr/>
          <a:lstStyle/>
          <a:p>
            <a:r>
              <a:rPr lang="cs-CZ"/>
              <a:t>Ministr financí Miroslav Kalousek</a:t>
            </a:r>
            <a:endParaRPr lang="en-GB"/>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79648992-1292-4952-801D-5DF7E06AC784}" type="slidenum">
              <a:rPr lang="en-GB"/>
              <a:pPr/>
              <a:t>9</a:t>
            </a:fld>
            <a:endParaRPr lang="en-GB"/>
          </a:p>
        </p:txBody>
      </p:sp>
      <p:sp>
        <p:nvSpPr>
          <p:cNvPr id="48130" name="Rectangle 2"/>
          <p:cNvSpPr>
            <a:spLocks noRot="1" noChangeArrowheads="1" noTextEdit="1"/>
          </p:cNvSpPr>
          <p:nvPr>
            <p:ph type="sldImg"/>
          </p:nvPr>
        </p:nvSpPr>
        <p:spPr>
          <a:xfrm>
            <a:off x="917575" y="744538"/>
            <a:ext cx="4962525" cy="3722687"/>
          </a:xfrm>
          <a:ln/>
        </p:spPr>
      </p:sp>
      <p:sp>
        <p:nvSpPr>
          <p:cNvPr id="48131" name="Rectangle 3"/>
          <p:cNvSpPr>
            <a:spLocks noGrp="1" noChangeArrowheads="1"/>
          </p:cNvSpPr>
          <p:nvPr>
            <p:ph type="body" idx="1"/>
          </p:nvPr>
        </p:nvSpPr>
        <p:spPr/>
        <p:txBody>
          <a:bodyPr/>
          <a:lstStyle/>
          <a:p>
            <a:endParaRPr lang="en-GB"/>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Úvodní snímek">
    <p:spTree>
      <p:nvGrpSpPr>
        <p:cNvPr id="1" name=""/>
        <p:cNvGrpSpPr/>
        <p:nvPr/>
      </p:nvGrpSpPr>
      <p:grpSpPr>
        <a:xfrm>
          <a:off x="0" y="0"/>
          <a:ext cx="0" cy="0"/>
          <a:chOff x="0" y="0"/>
          <a:chExt cx="0" cy="0"/>
        </a:xfrm>
      </p:grpSpPr>
      <p:pic>
        <p:nvPicPr>
          <p:cNvPr id="8213" name="Picture 21" descr="stuff"/>
          <p:cNvPicPr>
            <a:picLocks noChangeAspect="1" noChangeArrowheads="1"/>
          </p:cNvPicPr>
          <p:nvPr userDrawn="1"/>
        </p:nvPicPr>
        <p:blipFill>
          <a:blip r:embed="rId2" cstate="print"/>
          <a:srcRect/>
          <a:stretch>
            <a:fillRect/>
          </a:stretch>
        </p:blipFill>
        <p:spPr bwMode="auto">
          <a:xfrm>
            <a:off x="0" y="0"/>
            <a:ext cx="9144000" cy="5129213"/>
          </a:xfrm>
          <a:prstGeom prst="rect">
            <a:avLst/>
          </a:prstGeom>
          <a:noFill/>
        </p:spPr>
      </p:pic>
      <p:sp>
        <p:nvSpPr>
          <p:cNvPr id="8212" name="Rectangle 20"/>
          <p:cNvSpPr>
            <a:spLocks noChangeArrowheads="1"/>
          </p:cNvSpPr>
          <p:nvPr userDrawn="1"/>
        </p:nvSpPr>
        <p:spPr bwMode="auto">
          <a:xfrm>
            <a:off x="0" y="6613525"/>
            <a:ext cx="9144000" cy="244475"/>
          </a:xfrm>
          <a:prstGeom prst="rect">
            <a:avLst/>
          </a:prstGeom>
          <a:solidFill>
            <a:srgbClr val="003366"/>
          </a:solidFill>
          <a:ln w="9525" algn="ctr">
            <a:noFill/>
            <a:miter lim="800000"/>
            <a:headEnd/>
            <a:tailEnd/>
          </a:ln>
          <a:effectLst/>
        </p:spPr>
        <p:txBody>
          <a:bodyPr>
            <a:spAutoFit/>
          </a:bodyPr>
          <a:lstStyle/>
          <a:p>
            <a:r>
              <a:rPr lang="en-US"/>
              <a:t>www.company.com</a:t>
            </a:r>
            <a:endParaRPr lang="fr-FR"/>
          </a:p>
        </p:txBody>
      </p:sp>
      <p:sp>
        <p:nvSpPr>
          <p:cNvPr id="8198" name="Rectangle 6"/>
          <p:cNvSpPr>
            <a:spLocks noGrp="1" noChangeArrowheads="1"/>
          </p:cNvSpPr>
          <p:nvPr>
            <p:ph type="subTitle" idx="1"/>
          </p:nvPr>
        </p:nvSpPr>
        <p:spPr>
          <a:xfrm>
            <a:off x="3429000" y="5029200"/>
            <a:ext cx="5715000" cy="609600"/>
          </a:xfrm>
        </p:spPr>
        <p:txBody>
          <a:bodyPr/>
          <a:lstStyle>
            <a:lvl1pPr marL="0" indent="0" algn="ctr">
              <a:buFontTx/>
              <a:buNone/>
              <a:defRPr sz="2000">
                <a:solidFill>
                  <a:schemeClr val="bg1"/>
                </a:solidFill>
              </a:defRPr>
            </a:lvl1pPr>
          </a:lstStyle>
          <a:p>
            <a:r>
              <a:rPr lang="en-US"/>
              <a:t>Click to edit Master subtitle style</a:t>
            </a:r>
          </a:p>
        </p:txBody>
      </p:sp>
      <p:sp>
        <p:nvSpPr>
          <p:cNvPr id="8197" name="Rectangle 5"/>
          <p:cNvSpPr>
            <a:spLocks noGrp="1" noChangeArrowheads="1"/>
          </p:cNvSpPr>
          <p:nvPr>
            <p:ph type="ctrTitle"/>
          </p:nvPr>
        </p:nvSpPr>
        <p:spPr>
          <a:xfrm>
            <a:off x="3429000" y="3581400"/>
            <a:ext cx="5715000" cy="1470025"/>
          </a:xfrm>
          <a:solidFill>
            <a:schemeClr val="bg1"/>
          </a:solidFill>
          <a:ln algn="ctr"/>
        </p:spPr>
        <p:txBody>
          <a:bodyPr lIns="91440" anchor="t"/>
          <a:lstStyle>
            <a:lvl1pPr algn="ctr">
              <a:spcBef>
                <a:spcPct val="20000"/>
              </a:spcBef>
              <a:defRPr sz="4000" b="1">
                <a:solidFill>
                  <a:srgbClr val="FCAB1A"/>
                </a:solidFill>
                <a:latin typeface="Verdana" pitchFamily="34" charset="0"/>
              </a:defRPr>
            </a:lvl1pPr>
          </a:lstStyle>
          <a:p>
            <a:r>
              <a:rPr lang="en-US"/>
              <a:t>Click to edit Master title style</a:t>
            </a: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Nadpis a svislý text">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Svislý nadpis a text">
    <p:spTree>
      <p:nvGrpSpPr>
        <p:cNvPr id="1" name=""/>
        <p:cNvGrpSpPr/>
        <p:nvPr/>
      </p:nvGrpSpPr>
      <p:grpSpPr>
        <a:xfrm>
          <a:off x="0" y="0"/>
          <a:ext cx="0" cy="0"/>
          <a:chOff x="0" y="0"/>
          <a:chExt cx="0" cy="0"/>
        </a:xfrm>
      </p:grpSpPr>
      <p:sp>
        <p:nvSpPr>
          <p:cNvPr id="2" name="Svislý nadpis 1"/>
          <p:cNvSpPr>
            <a:spLocks noGrp="1"/>
          </p:cNvSpPr>
          <p:nvPr>
            <p:ph type="title" orient="vert"/>
          </p:nvPr>
        </p:nvSpPr>
        <p:spPr>
          <a:xfrm>
            <a:off x="7315200" y="1400175"/>
            <a:ext cx="1828800" cy="4772025"/>
          </a:xfrm>
        </p:spPr>
        <p:txBody>
          <a:bodyPr vert="eaVert"/>
          <a:lstStyle/>
          <a:p>
            <a:r>
              <a:rPr lang="cs-CZ" smtClean="0"/>
              <a:t>Klepnutím lze upravit styl předlohy nadpisů.</a:t>
            </a:r>
            <a:endParaRPr lang="cs-CZ"/>
          </a:p>
        </p:txBody>
      </p:sp>
      <p:sp>
        <p:nvSpPr>
          <p:cNvPr id="3" name="Zástupný symbol pro svislý text 2"/>
          <p:cNvSpPr>
            <a:spLocks noGrp="1"/>
          </p:cNvSpPr>
          <p:nvPr>
            <p:ph type="body" orient="vert" idx="1"/>
          </p:nvPr>
        </p:nvSpPr>
        <p:spPr>
          <a:xfrm>
            <a:off x="1828800" y="1400175"/>
            <a:ext cx="5334000" cy="4772025"/>
          </a:xfrm>
        </p:spPr>
        <p:txBody>
          <a:bodyPr vert="eaVert"/>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Nadpis a obsah">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idx="1"/>
          </p:nvPr>
        </p:nvSpPr>
        <p:spPr/>
        <p:txBody>
          <a:body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Záhlaví části">
    <p:spTree>
      <p:nvGrpSpPr>
        <p:cNvPr id="1" name=""/>
        <p:cNvGrpSpPr/>
        <p:nvPr/>
      </p:nvGrpSpPr>
      <p:grpSpPr>
        <a:xfrm>
          <a:off x="0" y="0"/>
          <a:ext cx="0" cy="0"/>
          <a:chOff x="0" y="0"/>
          <a:chExt cx="0" cy="0"/>
        </a:xfrm>
      </p:grpSpPr>
      <p:sp>
        <p:nvSpPr>
          <p:cNvPr id="2" name="Nadpis 1"/>
          <p:cNvSpPr>
            <a:spLocks noGrp="1"/>
          </p:cNvSpPr>
          <p:nvPr>
            <p:ph type="title"/>
          </p:nvPr>
        </p:nvSpPr>
        <p:spPr>
          <a:xfrm>
            <a:off x="722313" y="4406900"/>
            <a:ext cx="7772400" cy="1362075"/>
          </a:xfrm>
        </p:spPr>
        <p:txBody>
          <a:bodyPr anchor="t"/>
          <a:lstStyle>
            <a:lvl1pPr algn="l">
              <a:defRPr sz="4000" b="1" cap="all"/>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cs-CZ" smtClean="0"/>
              <a:t>Klepnutím lze upravit styly předlohy textu.</a:t>
            </a:r>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va obsahy">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
        <p:nvSpPr>
          <p:cNvPr id="3" name="Zástupný symbol pro obsah 2"/>
          <p:cNvSpPr>
            <a:spLocks noGrp="1"/>
          </p:cNvSpPr>
          <p:nvPr>
            <p:ph sz="half" idx="1"/>
          </p:nvPr>
        </p:nvSpPr>
        <p:spPr>
          <a:xfrm>
            <a:off x="18288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obsah 3"/>
          <p:cNvSpPr>
            <a:spLocks noGrp="1"/>
          </p:cNvSpPr>
          <p:nvPr>
            <p:ph sz="half" idx="2"/>
          </p:nvPr>
        </p:nvSpPr>
        <p:spPr>
          <a:xfrm>
            <a:off x="5486400" y="2133600"/>
            <a:ext cx="3505200" cy="40386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Porovnání">
    <p:spTree>
      <p:nvGrpSpPr>
        <p:cNvPr id="1" name=""/>
        <p:cNvGrpSpPr/>
        <p:nvPr/>
      </p:nvGrpSpPr>
      <p:grpSpPr>
        <a:xfrm>
          <a:off x="0" y="0"/>
          <a:ext cx="0" cy="0"/>
          <a:chOff x="0" y="0"/>
          <a:chExt cx="0" cy="0"/>
        </a:xfrm>
      </p:grpSpPr>
      <p:sp>
        <p:nvSpPr>
          <p:cNvPr id="2" name="Nadpis 1"/>
          <p:cNvSpPr>
            <a:spLocks noGrp="1"/>
          </p:cNvSpPr>
          <p:nvPr>
            <p:ph type="title"/>
          </p:nvPr>
        </p:nvSpPr>
        <p:spPr>
          <a:xfrm>
            <a:off x="457200" y="274638"/>
            <a:ext cx="8229600" cy="1143000"/>
          </a:xfrm>
        </p:spPr>
        <p:txBody>
          <a:bodyPr/>
          <a:lstStyle>
            <a:lvl1pPr>
              <a:defRPr/>
            </a:lvl1pPr>
          </a:lstStyle>
          <a:p>
            <a:r>
              <a:rPr lang="cs-CZ" smtClean="0"/>
              <a:t>Klepnutím lze upravit styl předlohy nadpisů.</a:t>
            </a:r>
            <a:endParaRPr lang="cs-CZ"/>
          </a:p>
        </p:txBody>
      </p:sp>
      <p:sp>
        <p:nvSpPr>
          <p:cNvPr id="3" name="Zástupný symbol pro text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4" name="Zástupný symbol pro obsah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5" name="Zástupný symbol pro text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cs-CZ" smtClean="0"/>
              <a:t>Klepnutím lze upravit styly předlohy textu.</a:t>
            </a:r>
          </a:p>
        </p:txBody>
      </p:sp>
      <p:sp>
        <p:nvSpPr>
          <p:cNvPr id="6" name="Zástupný symbol pro obsah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Pouze nadpis">
    <p:spTree>
      <p:nvGrpSpPr>
        <p:cNvPr id="1" name=""/>
        <p:cNvGrpSpPr/>
        <p:nvPr/>
      </p:nvGrpSpPr>
      <p:grpSpPr>
        <a:xfrm>
          <a:off x="0" y="0"/>
          <a:ext cx="0" cy="0"/>
          <a:chOff x="0" y="0"/>
          <a:chExt cx="0" cy="0"/>
        </a:xfrm>
      </p:grpSpPr>
      <p:sp>
        <p:nvSpPr>
          <p:cNvPr id="2" name="Nadpis 1"/>
          <p:cNvSpPr>
            <a:spLocks noGrp="1"/>
          </p:cNvSpPr>
          <p:nvPr>
            <p:ph type="title"/>
          </p:nvPr>
        </p:nvSpPr>
        <p:spPr/>
        <p:txBody>
          <a:bodyPr/>
          <a:lstStyle/>
          <a:p>
            <a:r>
              <a:rPr lang="cs-CZ" smtClean="0"/>
              <a:t>Klepnutím lze upravit styl předlohy nadpisů.</a:t>
            </a:r>
            <a:endParaRPr lang="cs-CZ"/>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Prázdný">
    <p:spTree>
      <p:nvGrpSpPr>
        <p:cNvPr id="1" name=""/>
        <p:cNvGrpSpPr/>
        <p:nvPr/>
      </p:nvGrpSpPr>
      <p:grpSpPr>
        <a:xfrm>
          <a:off x="0" y="0"/>
          <a:ext cx="0" cy="0"/>
          <a:chOff x="0" y="0"/>
          <a:chExt cx="0" cy="0"/>
        </a:xfrm>
      </p:grpSpPr>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Obsah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457200" y="273050"/>
            <a:ext cx="3008313" cy="1162050"/>
          </a:xfrm>
        </p:spPr>
        <p:txBody>
          <a:bodyPr anchor="b"/>
          <a:lstStyle>
            <a:lvl1pPr algn="l">
              <a:defRPr sz="2000" b="1"/>
            </a:lvl1pPr>
          </a:lstStyle>
          <a:p>
            <a:r>
              <a:rPr lang="cs-CZ" smtClean="0"/>
              <a:t>Klepnutím lze upravit styl předlohy nadpisů.</a:t>
            </a:r>
            <a:endParaRPr lang="cs-CZ"/>
          </a:p>
        </p:txBody>
      </p:sp>
      <p:sp>
        <p:nvSpPr>
          <p:cNvPr id="3" name="Zástupný symbol pro obsah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cs-CZ" smtClean="0"/>
              <a:t>Klepnutím lze upravit styly předlohy textu.</a:t>
            </a:r>
          </a:p>
          <a:p>
            <a:pPr lvl="1"/>
            <a:r>
              <a:rPr lang="cs-CZ" smtClean="0"/>
              <a:t>Druhá úroveň</a:t>
            </a:r>
          </a:p>
          <a:p>
            <a:pPr lvl="2"/>
            <a:r>
              <a:rPr lang="cs-CZ" smtClean="0"/>
              <a:t>Třetí úroveň</a:t>
            </a:r>
          </a:p>
          <a:p>
            <a:pPr lvl="3"/>
            <a:r>
              <a:rPr lang="cs-CZ" smtClean="0"/>
              <a:t>Čtvrtá úroveň</a:t>
            </a:r>
          </a:p>
          <a:p>
            <a:pPr lvl="4"/>
            <a:r>
              <a:rPr lang="cs-CZ" smtClean="0"/>
              <a:t>Pátá úroveň</a:t>
            </a:r>
            <a:endParaRPr lang="cs-CZ"/>
          </a:p>
        </p:txBody>
      </p:sp>
      <p:sp>
        <p:nvSpPr>
          <p:cNvPr id="4" name="Zástupný symbol pro text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Obrázek s titulkem">
    <p:spTree>
      <p:nvGrpSpPr>
        <p:cNvPr id="1" name=""/>
        <p:cNvGrpSpPr/>
        <p:nvPr/>
      </p:nvGrpSpPr>
      <p:grpSpPr>
        <a:xfrm>
          <a:off x="0" y="0"/>
          <a:ext cx="0" cy="0"/>
          <a:chOff x="0" y="0"/>
          <a:chExt cx="0" cy="0"/>
        </a:xfrm>
      </p:grpSpPr>
      <p:sp>
        <p:nvSpPr>
          <p:cNvPr id="2" name="Nadpis 1"/>
          <p:cNvSpPr>
            <a:spLocks noGrp="1"/>
          </p:cNvSpPr>
          <p:nvPr>
            <p:ph type="title"/>
          </p:nvPr>
        </p:nvSpPr>
        <p:spPr>
          <a:xfrm>
            <a:off x="1792288" y="4800600"/>
            <a:ext cx="5486400" cy="566738"/>
          </a:xfrm>
        </p:spPr>
        <p:txBody>
          <a:bodyPr anchor="b"/>
          <a:lstStyle>
            <a:lvl1pPr algn="l">
              <a:defRPr sz="2000" b="1"/>
            </a:lvl1pPr>
          </a:lstStyle>
          <a:p>
            <a:r>
              <a:rPr lang="cs-CZ" smtClean="0"/>
              <a:t>Klepnutím lze upravit styl předlohy nadpisů.</a:t>
            </a:r>
            <a:endParaRPr lang="cs-CZ"/>
          </a:p>
        </p:txBody>
      </p:sp>
      <p:sp>
        <p:nvSpPr>
          <p:cNvPr id="3" name="Zástupný symbol pro obrázek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cs-CZ"/>
          </a:p>
        </p:txBody>
      </p:sp>
      <p:sp>
        <p:nvSpPr>
          <p:cNvPr id="4" name="Zástupný symbol pro text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cs-CZ" smtClean="0"/>
              <a:t>Klepnutím lze upravit styly předlohy textu.</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44" name="Picture 20" descr="stuff"/>
          <p:cNvPicPr>
            <a:picLocks noChangeAspect="1" noChangeArrowheads="1"/>
          </p:cNvPicPr>
          <p:nvPr userDrawn="1"/>
        </p:nvPicPr>
        <p:blipFill>
          <a:blip r:embed="rId13" cstate="print"/>
          <a:srcRect/>
          <a:stretch>
            <a:fillRect/>
          </a:stretch>
        </p:blipFill>
        <p:spPr bwMode="auto">
          <a:xfrm>
            <a:off x="0" y="0"/>
            <a:ext cx="9144000" cy="5129213"/>
          </a:xfrm>
          <a:prstGeom prst="rect">
            <a:avLst/>
          </a:prstGeom>
          <a:noFill/>
        </p:spPr>
      </p:pic>
      <p:sp>
        <p:nvSpPr>
          <p:cNvPr id="1057" name="Rectangle 33"/>
          <p:cNvSpPr>
            <a:spLocks noChangeArrowheads="1"/>
          </p:cNvSpPr>
          <p:nvPr userDrawn="1"/>
        </p:nvSpPr>
        <p:spPr bwMode="auto">
          <a:xfrm>
            <a:off x="1295400" y="1752600"/>
            <a:ext cx="7848600" cy="3505200"/>
          </a:xfrm>
          <a:prstGeom prst="rect">
            <a:avLst/>
          </a:prstGeom>
          <a:solidFill>
            <a:schemeClr val="bg1"/>
          </a:solidFill>
          <a:ln w="9525" algn="ctr">
            <a:solidFill>
              <a:schemeClr val="bg1"/>
            </a:solidFill>
            <a:miter lim="800000"/>
            <a:headEnd/>
            <a:tailEnd/>
          </a:ln>
          <a:effectLst/>
        </p:spPr>
        <p:txBody>
          <a:bodyPr wrap="none" anchor="ctr"/>
          <a:lstStyle/>
          <a:p>
            <a:endParaRPr lang="cs-CZ"/>
          </a:p>
        </p:txBody>
      </p:sp>
      <p:sp>
        <p:nvSpPr>
          <p:cNvPr id="1026" name="Rectangle 2"/>
          <p:cNvSpPr>
            <a:spLocks noGrp="1" noChangeArrowheads="1"/>
          </p:cNvSpPr>
          <p:nvPr>
            <p:ph type="title"/>
          </p:nvPr>
        </p:nvSpPr>
        <p:spPr bwMode="auto">
          <a:xfrm>
            <a:off x="1828800" y="1400175"/>
            <a:ext cx="7315200" cy="581025"/>
          </a:xfrm>
          <a:prstGeom prst="rect">
            <a:avLst/>
          </a:prstGeom>
          <a:solidFill>
            <a:srgbClr val="003366"/>
          </a:solidFill>
          <a:ln w="9525">
            <a:noFill/>
            <a:miter lim="800000"/>
            <a:headEnd/>
            <a:tailEnd/>
          </a:ln>
          <a:effectLst/>
        </p:spPr>
        <p:txBody>
          <a:bodyPr vert="horz" wrap="square" lIns="198000" tIns="45720" rIns="91440" bIns="45720" numCol="1" anchor="ctr" anchorCtr="0" compatLnSpc="1">
            <a:prstTxWarp prst="textNoShape">
              <a:avLst/>
            </a:prstTxWarp>
          </a:bodyPr>
          <a:lstStyle/>
          <a:p>
            <a:pPr lvl="0"/>
            <a:r>
              <a:rPr lang="fr-FR" smtClean="0"/>
              <a:t>Click to edit Master title style</a:t>
            </a:r>
          </a:p>
        </p:txBody>
      </p:sp>
      <p:sp>
        <p:nvSpPr>
          <p:cNvPr id="1027" name="Rectangle 3"/>
          <p:cNvSpPr>
            <a:spLocks noGrp="1" noChangeArrowheads="1"/>
          </p:cNvSpPr>
          <p:nvPr>
            <p:ph type="body" idx="1"/>
          </p:nvPr>
        </p:nvSpPr>
        <p:spPr bwMode="auto">
          <a:xfrm>
            <a:off x="1828800" y="2133600"/>
            <a:ext cx="7162800" cy="40386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fr-FR" smtClean="0"/>
              <a:t>Click to edit Master text styles</a:t>
            </a:r>
          </a:p>
          <a:p>
            <a:pPr lvl="1"/>
            <a:r>
              <a:rPr lang="fr-FR" smtClean="0"/>
              <a:t>Second level</a:t>
            </a:r>
          </a:p>
          <a:p>
            <a:pPr lvl="2"/>
            <a:r>
              <a:rPr lang="fr-FR" smtClean="0"/>
              <a:t>Third level</a:t>
            </a:r>
          </a:p>
          <a:p>
            <a:pPr lvl="3"/>
            <a:r>
              <a:rPr lang="fr-FR" smtClean="0"/>
              <a:t>Fourth level</a:t>
            </a:r>
          </a:p>
          <a:p>
            <a:pPr lvl="4"/>
            <a:r>
              <a:rPr lang="fr-FR" smtClean="0"/>
              <a:t>Fifth level</a:t>
            </a:r>
          </a:p>
        </p:txBody>
      </p:sp>
      <p:sp>
        <p:nvSpPr>
          <p:cNvPr id="1043" name="Rectangle 19"/>
          <p:cNvSpPr>
            <a:spLocks noChangeArrowheads="1"/>
          </p:cNvSpPr>
          <p:nvPr userDrawn="1"/>
        </p:nvSpPr>
        <p:spPr bwMode="auto">
          <a:xfrm>
            <a:off x="0" y="6613525"/>
            <a:ext cx="9144000" cy="244475"/>
          </a:xfrm>
          <a:prstGeom prst="rect">
            <a:avLst/>
          </a:prstGeom>
          <a:solidFill>
            <a:srgbClr val="003366"/>
          </a:solidFill>
          <a:ln w="9525">
            <a:noFill/>
            <a:miter lim="800000"/>
            <a:headEnd/>
            <a:tailEnd/>
          </a:ln>
          <a:effectLst/>
        </p:spPr>
        <p:txBody>
          <a:bodyPr>
            <a:spAutoFit/>
          </a:bodyPr>
          <a:lstStyle/>
          <a:p>
            <a:r>
              <a:rPr lang="en-US"/>
              <a:t>www.company.com</a:t>
            </a:r>
            <a:endParaRPr lang="fr-FR"/>
          </a:p>
        </p:txBody>
      </p:sp>
      <p:sp>
        <p:nvSpPr>
          <p:cNvPr id="1047" name="Oval 23"/>
          <p:cNvSpPr>
            <a:spLocks noChangeArrowheads="1"/>
          </p:cNvSpPr>
          <p:nvPr userDrawn="1"/>
        </p:nvSpPr>
        <p:spPr bwMode="auto">
          <a:xfrm>
            <a:off x="1433513" y="6159500"/>
            <a:ext cx="65087" cy="65088"/>
          </a:xfrm>
          <a:prstGeom prst="ellipse">
            <a:avLst/>
          </a:prstGeom>
          <a:solidFill>
            <a:srgbClr val="BDD2F2"/>
          </a:solidFill>
          <a:ln w="9525" algn="ctr">
            <a:noFill/>
            <a:round/>
            <a:headEnd/>
            <a:tailEnd/>
          </a:ln>
          <a:effectLst/>
        </p:spPr>
        <p:txBody>
          <a:bodyPr wrap="none" anchor="ctr"/>
          <a:lstStyle/>
          <a:p>
            <a:endParaRPr lang="cs-CZ"/>
          </a:p>
        </p:txBody>
      </p:sp>
      <p:sp>
        <p:nvSpPr>
          <p:cNvPr id="1048" name="Oval 24"/>
          <p:cNvSpPr>
            <a:spLocks noChangeArrowheads="1"/>
          </p:cNvSpPr>
          <p:nvPr userDrawn="1"/>
        </p:nvSpPr>
        <p:spPr bwMode="auto">
          <a:xfrm>
            <a:off x="2193925" y="6159500"/>
            <a:ext cx="65088" cy="65088"/>
          </a:xfrm>
          <a:prstGeom prst="ellipse">
            <a:avLst/>
          </a:prstGeom>
          <a:solidFill>
            <a:srgbClr val="BDD2F2"/>
          </a:solidFill>
          <a:ln w="9525" algn="ctr">
            <a:noFill/>
            <a:round/>
            <a:headEnd/>
            <a:tailEnd/>
          </a:ln>
          <a:effectLst/>
        </p:spPr>
        <p:txBody>
          <a:bodyPr wrap="none" anchor="ctr"/>
          <a:lstStyle/>
          <a:p>
            <a:endParaRPr lang="cs-CZ"/>
          </a:p>
        </p:txBody>
      </p:sp>
      <p:sp>
        <p:nvSpPr>
          <p:cNvPr id="1049" name="Oval 25"/>
          <p:cNvSpPr>
            <a:spLocks noChangeArrowheads="1"/>
          </p:cNvSpPr>
          <p:nvPr userDrawn="1"/>
        </p:nvSpPr>
        <p:spPr bwMode="auto">
          <a:xfrm>
            <a:off x="2954338" y="6159500"/>
            <a:ext cx="65087" cy="65088"/>
          </a:xfrm>
          <a:prstGeom prst="ellipse">
            <a:avLst/>
          </a:prstGeom>
          <a:solidFill>
            <a:srgbClr val="BDD2F2"/>
          </a:solidFill>
          <a:ln w="9525" algn="ctr">
            <a:noFill/>
            <a:round/>
            <a:headEnd/>
            <a:tailEnd/>
          </a:ln>
          <a:effectLst/>
        </p:spPr>
        <p:txBody>
          <a:bodyPr wrap="none" anchor="ctr"/>
          <a:lstStyle/>
          <a:p>
            <a:endParaRPr lang="cs-CZ"/>
          </a:p>
        </p:txBody>
      </p:sp>
      <p:sp>
        <p:nvSpPr>
          <p:cNvPr id="1050" name="Oval 26"/>
          <p:cNvSpPr>
            <a:spLocks noChangeArrowheads="1"/>
          </p:cNvSpPr>
          <p:nvPr userDrawn="1"/>
        </p:nvSpPr>
        <p:spPr bwMode="auto">
          <a:xfrm>
            <a:off x="3714750" y="6159500"/>
            <a:ext cx="65088" cy="65088"/>
          </a:xfrm>
          <a:prstGeom prst="ellipse">
            <a:avLst/>
          </a:prstGeom>
          <a:solidFill>
            <a:srgbClr val="BDD2F2"/>
          </a:solidFill>
          <a:ln w="9525" algn="ctr">
            <a:noFill/>
            <a:round/>
            <a:headEnd/>
            <a:tailEnd/>
          </a:ln>
          <a:effectLst/>
        </p:spPr>
        <p:txBody>
          <a:bodyPr wrap="none" anchor="ctr"/>
          <a:lstStyle/>
          <a:p>
            <a:endParaRPr lang="cs-CZ"/>
          </a:p>
        </p:txBody>
      </p:sp>
      <p:sp>
        <p:nvSpPr>
          <p:cNvPr id="1051" name="Oval 27"/>
          <p:cNvSpPr>
            <a:spLocks noChangeArrowheads="1"/>
          </p:cNvSpPr>
          <p:nvPr userDrawn="1"/>
        </p:nvSpPr>
        <p:spPr bwMode="auto">
          <a:xfrm>
            <a:off x="4475163" y="6159500"/>
            <a:ext cx="65087" cy="65088"/>
          </a:xfrm>
          <a:prstGeom prst="ellipse">
            <a:avLst/>
          </a:prstGeom>
          <a:solidFill>
            <a:srgbClr val="BDD2F2"/>
          </a:solidFill>
          <a:ln w="9525" algn="ctr">
            <a:noFill/>
            <a:round/>
            <a:headEnd/>
            <a:tailEnd/>
          </a:ln>
          <a:effectLst/>
        </p:spPr>
        <p:txBody>
          <a:bodyPr wrap="none" anchor="ctr"/>
          <a:lstStyle/>
          <a:p>
            <a:endParaRPr lang="cs-CZ"/>
          </a:p>
        </p:txBody>
      </p:sp>
      <p:sp>
        <p:nvSpPr>
          <p:cNvPr id="1052" name="Oval 28"/>
          <p:cNvSpPr>
            <a:spLocks noChangeArrowheads="1"/>
          </p:cNvSpPr>
          <p:nvPr userDrawn="1"/>
        </p:nvSpPr>
        <p:spPr bwMode="auto">
          <a:xfrm>
            <a:off x="5237163" y="6159500"/>
            <a:ext cx="65087" cy="65088"/>
          </a:xfrm>
          <a:prstGeom prst="ellipse">
            <a:avLst/>
          </a:prstGeom>
          <a:solidFill>
            <a:srgbClr val="BDD2F2"/>
          </a:solidFill>
          <a:ln w="9525" algn="ctr">
            <a:noFill/>
            <a:round/>
            <a:headEnd/>
            <a:tailEnd/>
          </a:ln>
          <a:effectLst/>
        </p:spPr>
        <p:txBody>
          <a:bodyPr wrap="none" anchor="ctr"/>
          <a:lstStyle/>
          <a:p>
            <a:endParaRPr lang="cs-CZ"/>
          </a:p>
        </p:txBody>
      </p:sp>
      <p:sp>
        <p:nvSpPr>
          <p:cNvPr id="1053" name="Oval 29"/>
          <p:cNvSpPr>
            <a:spLocks noChangeArrowheads="1"/>
          </p:cNvSpPr>
          <p:nvPr userDrawn="1"/>
        </p:nvSpPr>
        <p:spPr bwMode="auto">
          <a:xfrm>
            <a:off x="5997575" y="6159500"/>
            <a:ext cx="65088" cy="65088"/>
          </a:xfrm>
          <a:prstGeom prst="ellipse">
            <a:avLst/>
          </a:prstGeom>
          <a:solidFill>
            <a:srgbClr val="BDD2F2"/>
          </a:solidFill>
          <a:ln w="9525" algn="ctr">
            <a:noFill/>
            <a:round/>
            <a:headEnd/>
            <a:tailEnd/>
          </a:ln>
          <a:effectLst/>
        </p:spPr>
        <p:txBody>
          <a:bodyPr wrap="none" anchor="ctr"/>
          <a:lstStyle/>
          <a:p>
            <a:endParaRPr lang="cs-CZ"/>
          </a:p>
        </p:txBody>
      </p:sp>
      <p:sp>
        <p:nvSpPr>
          <p:cNvPr id="1054" name="Oval 30"/>
          <p:cNvSpPr>
            <a:spLocks noChangeArrowheads="1"/>
          </p:cNvSpPr>
          <p:nvPr userDrawn="1"/>
        </p:nvSpPr>
        <p:spPr bwMode="auto">
          <a:xfrm>
            <a:off x="6757988" y="6159500"/>
            <a:ext cx="65087" cy="65088"/>
          </a:xfrm>
          <a:prstGeom prst="ellipse">
            <a:avLst/>
          </a:prstGeom>
          <a:solidFill>
            <a:srgbClr val="BDD2F2"/>
          </a:solidFill>
          <a:ln w="9525" algn="ctr">
            <a:noFill/>
            <a:round/>
            <a:headEnd/>
            <a:tailEnd/>
          </a:ln>
          <a:effectLst/>
        </p:spPr>
        <p:txBody>
          <a:bodyPr wrap="none" anchor="ctr"/>
          <a:lstStyle/>
          <a:p>
            <a:endParaRPr lang="cs-CZ"/>
          </a:p>
        </p:txBody>
      </p:sp>
      <p:sp>
        <p:nvSpPr>
          <p:cNvPr id="1055" name="Oval 31"/>
          <p:cNvSpPr>
            <a:spLocks noChangeArrowheads="1"/>
          </p:cNvSpPr>
          <p:nvPr userDrawn="1"/>
        </p:nvSpPr>
        <p:spPr bwMode="auto">
          <a:xfrm>
            <a:off x="7518400" y="6159500"/>
            <a:ext cx="65088" cy="65088"/>
          </a:xfrm>
          <a:prstGeom prst="ellipse">
            <a:avLst/>
          </a:prstGeom>
          <a:solidFill>
            <a:srgbClr val="BDD2F2"/>
          </a:solidFill>
          <a:ln w="9525" algn="ctr">
            <a:noFill/>
            <a:round/>
            <a:headEnd/>
            <a:tailEnd/>
          </a:ln>
          <a:effectLst/>
        </p:spPr>
        <p:txBody>
          <a:bodyPr wrap="none" anchor="ctr"/>
          <a:lstStyle/>
          <a:p>
            <a:endParaRPr lang="cs-CZ"/>
          </a:p>
        </p:txBody>
      </p:sp>
      <p:sp>
        <p:nvSpPr>
          <p:cNvPr id="1056" name="Oval 32"/>
          <p:cNvSpPr>
            <a:spLocks noChangeArrowheads="1"/>
          </p:cNvSpPr>
          <p:nvPr userDrawn="1"/>
        </p:nvSpPr>
        <p:spPr bwMode="auto">
          <a:xfrm>
            <a:off x="8280400" y="6159500"/>
            <a:ext cx="65088" cy="65088"/>
          </a:xfrm>
          <a:prstGeom prst="ellipse">
            <a:avLst/>
          </a:prstGeom>
          <a:solidFill>
            <a:srgbClr val="BDD2F2"/>
          </a:solidFill>
          <a:ln w="9525" algn="ctr">
            <a:noFill/>
            <a:round/>
            <a:headEnd/>
            <a:tailEnd/>
          </a:ln>
          <a:effectLst/>
        </p:spPr>
        <p:txBody>
          <a:bodyPr wrap="none" anchor="ctr"/>
          <a:lstStyle/>
          <a:p>
            <a:endParaRPr lang="cs-CZ"/>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rtl="0" fontAlgn="base">
        <a:spcBef>
          <a:spcPct val="0"/>
        </a:spcBef>
        <a:spcAft>
          <a:spcPct val="0"/>
        </a:spcAft>
        <a:defRPr sz="3600">
          <a:solidFill>
            <a:schemeClr val="bg1"/>
          </a:solidFill>
          <a:latin typeface="+mj-lt"/>
          <a:ea typeface="+mj-ea"/>
          <a:cs typeface="+mj-cs"/>
        </a:defRPr>
      </a:lvl1pPr>
      <a:lvl2pPr algn="l" rtl="0" fontAlgn="base">
        <a:spcBef>
          <a:spcPct val="0"/>
        </a:spcBef>
        <a:spcAft>
          <a:spcPct val="0"/>
        </a:spcAft>
        <a:defRPr sz="3600">
          <a:solidFill>
            <a:schemeClr val="bg1"/>
          </a:solidFill>
          <a:latin typeface="Arial" charset="0"/>
        </a:defRPr>
      </a:lvl2pPr>
      <a:lvl3pPr algn="l" rtl="0" fontAlgn="base">
        <a:spcBef>
          <a:spcPct val="0"/>
        </a:spcBef>
        <a:spcAft>
          <a:spcPct val="0"/>
        </a:spcAft>
        <a:defRPr sz="3600">
          <a:solidFill>
            <a:schemeClr val="bg1"/>
          </a:solidFill>
          <a:latin typeface="Arial" charset="0"/>
        </a:defRPr>
      </a:lvl3pPr>
      <a:lvl4pPr algn="l" rtl="0" fontAlgn="base">
        <a:spcBef>
          <a:spcPct val="0"/>
        </a:spcBef>
        <a:spcAft>
          <a:spcPct val="0"/>
        </a:spcAft>
        <a:defRPr sz="3600">
          <a:solidFill>
            <a:schemeClr val="bg1"/>
          </a:solidFill>
          <a:latin typeface="Arial" charset="0"/>
        </a:defRPr>
      </a:lvl4pPr>
      <a:lvl5pPr algn="l" rtl="0" fontAlgn="base">
        <a:spcBef>
          <a:spcPct val="0"/>
        </a:spcBef>
        <a:spcAft>
          <a:spcPct val="0"/>
        </a:spcAft>
        <a:defRPr sz="3600">
          <a:solidFill>
            <a:schemeClr val="bg1"/>
          </a:solidFill>
          <a:latin typeface="Arial" charset="0"/>
        </a:defRPr>
      </a:lvl5pPr>
      <a:lvl6pPr marL="457200" algn="l" rtl="0" fontAlgn="base">
        <a:spcBef>
          <a:spcPct val="0"/>
        </a:spcBef>
        <a:spcAft>
          <a:spcPct val="0"/>
        </a:spcAft>
        <a:defRPr sz="3600">
          <a:solidFill>
            <a:schemeClr val="bg1"/>
          </a:solidFill>
          <a:latin typeface="Arial" charset="0"/>
        </a:defRPr>
      </a:lvl6pPr>
      <a:lvl7pPr marL="914400" algn="l" rtl="0" fontAlgn="base">
        <a:spcBef>
          <a:spcPct val="0"/>
        </a:spcBef>
        <a:spcAft>
          <a:spcPct val="0"/>
        </a:spcAft>
        <a:defRPr sz="3600">
          <a:solidFill>
            <a:schemeClr val="bg1"/>
          </a:solidFill>
          <a:latin typeface="Arial" charset="0"/>
        </a:defRPr>
      </a:lvl7pPr>
      <a:lvl8pPr marL="1371600" algn="l" rtl="0" fontAlgn="base">
        <a:spcBef>
          <a:spcPct val="0"/>
        </a:spcBef>
        <a:spcAft>
          <a:spcPct val="0"/>
        </a:spcAft>
        <a:defRPr sz="3600">
          <a:solidFill>
            <a:schemeClr val="bg1"/>
          </a:solidFill>
          <a:latin typeface="Arial" charset="0"/>
        </a:defRPr>
      </a:lvl8pPr>
      <a:lvl9pPr marL="1828800" algn="l" rtl="0" fontAlgn="base">
        <a:spcBef>
          <a:spcPct val="0"/>
        </a:spcBef>
        <a:spcAft>
          <a:spcPct val="0"/>
        </a:spcAft>
        <a:defRPr sz="3600">
          <a:solidFill>
            <a:schemeClr val="bg1"/>
          </a:solidFill>
          <a:latin typeface="Arial" charset="0"/>
        </a:defRPr>
      </a:lvl9pPr>
    </p:titleStyle>
    <p:bodyStyle>
      <a:lvl1pPr marL="342900" indent="-342900" algn="l" rtl="0" fontAlgn="base">
        <a:spcBef>
          <a:spcPct val="20000"/>
        </a:spcBef>
        <a:spcAft>
          <a:spcPct val="0"/>
        </a:spcAft>
        <a:buClr>
          <a:srgbClr val="B4CCE2"/>
        </a:buClr>
        <a:buChar char="•"/>
        <a:defRPr sz="2400">
          <a:solidFill>
            <a:schemeClr val="tx1"/>
          </a:solidFill>
          <a:latin typeface="+mn-lt"/>
          <a:ea typeface="+mn-ea"/>
          <a:cs typeface="+mn-cs"/>
        </a:defRPr>
      </a:lvl1pPr>
      <a:lvl2pPr marL="742950" indent="-285750" algn="l" rtl="0" fontAlgn="base">
        <a:spcBef>
          <a:spcPct val="20000"/>
        </a:spcBef>
        <a:spcAft>
          <a:spcPct val="0"/>
        </a:spcAft>
        <a:buClr>
          <a:srgbClr val="B4CCE2"/>
        </a:buClr>
        <a:buChar char="–"/>
        <a:defRPr sz="2000">
          <a:solidFill>
            <a:schemeClr val="tx1"/>
          </a:solidFill>
          <a:latin typeface="+mn-lt"/>
        </a:defRPr>
      </a:lvl2pPr>
      <a:lvl3pPr marL="1143000" indent="-228600" algn="l" rtl="0" fontAlgn="base">
        <a:spcBef>
          <a:spcPct val="20000"/>
        </a:spcBef>
        <a:spcAft>
          <a:spcPct val="0"/>
        </a:spcAft>
        <a:buClr>
          <a:srgbClr val="B4CCE2"/>
        </a:buClr>
        <a:buChar char="•"/>
        <a:defRPr>
          <a:solidFill>
            <a:schemeClr val="tx1"/>
          </a:solidFill>
          <a:latin typeface="+mn-lt"/>
        </a:defRPr>
      </a:lvl3pPr>
      <a:lvl4pPr marL="1600200" indent="-228600" algn="l" rtl="0" fontAlgn="base">
        <a:spcBef>
          <a:spcPct val="20000"/>
        </a:spcBef>
        <a:spcAft>
          <a:spcPct val="0"/>
        </a:spcAft>
        <a:buClr>
          <a:srgbClr val="B4CCE2"/>
        </a:buClr>
        <a:buChar char="–"/>
        <a:defRPr sz="1600">
          <a:solidFill>
            <a:schemeClr val="tx1"/>
          </a:solidFill>
          <a:latin typeface="+mn-lt"/>
        </a:defRPr>
      </a:lvl4pPr>
      <a:lvl5pPr marL="2057400" indent="-228600" algn="l" rtl="0" fontAlgn="base">
        <a:spcBef>
          <a:spcPct val="20000"/>
        </a:spcBef>
        <a:spcAft>
          <a:spcPct val="0"/>
        </a:spcAft>
        <a:buClr>
          <a:srgbClr val="B4CCE2"/>
        </a:buClr>
        <a:buChar char="»"/>
        <a:defRPr sz="1600">
          <a:solidFill>
            <a:schemeClr val="tx1"/>
          </a:solidFill>
          <a:latin typeface="+mn-lt"/>
        </a:defRPr>
      </a:lvl5pPr>
      <a:lvl6pPr marL="2514600" indent="-228600" algn="l" rtl="0" fontAlgn="base">
        <a:spcBef>
          <a:spcPct val="20000"/>
        </a:spcBef>
        <a:spcAft>
          <a:spcPct val="0"/>
        </a:spcAft>
        <a:buClr>
          <a:srgbClr val="B4CCE2"/>
        </a:buClr>
        <a:buChar char="»"/>
        <a:defRPr sz="1600">
          <a:solidFill>
            <a:schemeClr val="tx1"/>
          </a:solidFill>
          <a:latin typeface="+mn-lt"/>
        </a:defRPr>
      </a:lvl6pPr>
      <a:lvl7pPr marL="2971800" indent="-228600" algn="l" rtl="0" fontAlgn="base">
        <a:spcBef>
          <a:spcPct val="20000"/>
        </a:spcBef>
        <a:spcAft>
          <a:spcPct val="0"/>
        </a:spcAft>
        <a:buClr>
          <a:srgbClr val="B4CCE2"/>
        </a:buClr>
        <a:buChar char="»"/>
        <a:defRPr sz="1600">
          <a:solidFill>
            <a:schemeClr val="tx1"/>
          </a:solidFill>
          <a:latin typeface="+mn-lt"/>
        </a:defRPr>
      </a:lvl7pPr>
      <a:lvl8pPr marL="3429000" indent="-228600" algn="l" rtl="0" fontAlgn="base">
        <a:spcBef>
          <a:spcPct val="20000"/>
        </a:spcBef>
        <a:spcAft>
          <a:spcPct val="0"/>
        </a:spcAft>
        <a:buClr>
          <a:srgbClr val="B4CCE2"/>
        </a:buClr>
        <a:buChar char="»"/>
        <a:defRPr sz="1600">
          <a:solidFill>
            <a:schemeClr val="tx1"/>
          </a:solidFill>
          <a:latin typeface="+mn-lt"/>
        </a:defRPr>
      </a:lvl8pPr>
      <a:lvl9pPr marL="3886200" indent="-228600" algn="l" rtl="0" fontAlgn="base">
        <a:spcBef>
          <a:spcPct val="20000"/>
        </a:spcBef>
        <a:spcAft>
          <a:spcPct val="0"/>
        </a:spcAft>
        <a:buClr>
          <a:srgbClr val="B4CCE2"/>
        </a:buClr>
        <a:buChar char="»"/>
        <a:defRPr sz="1600">
          <a:solidFill>
            <a:schemeClr val="tx1"/>
          </a:solidFill>
          <a:latin typeface="+mn-lt"/>
        </a:defRPr>
      </a:lvl9pPr>
    </p:bodyStyle>
    <p:otherStyle>
      <a:defPPr>
        <a:defRPr lang="cs-CZ"/>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6.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9.xml"/><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93" name="Rectangle 13"/>
          <p:cNvSpPr>
            <a:spLocks noChangeArrowheads="1"/>
          </p:cNvSpPr>
          <p:nvPr/>
        </p:nvSpPr>
        <p:spPr bwMode="auto">
          <a:xfrm>
            <a:off x="1350963" y="1689100"/>
            <a:ext cx="7196137" cy="2663825"/>
          </a:xfrm>
          <a:prstGeom prst="rect">
            <a:avLst/>
          </a:prstGeom>
          <a:solidFill>
            <a:schemeClr val="bg1"/>
          </a:solidFill>
          <a:ln w="9525" algn="ctr">
            <a:noFill/>
            <a:miter lim="800000"/>
            <a:headEnd/>
            <a:tailEnd/>
          </a:ln>
          <a:effectLst/>
        </p:spPr>
        <p:txBody>
          <a:bodyPr wrap="none" anchor="ctr"/>
          <a:lstStyle/>
          <a:p>
            <a:endParaRPr lang="cs-CZ"/>
          </a:p>
        </p:txBody>
      </p:sp>
      <p:pic>
        <p:nvPicPr>
          <p:cNvPr id="20491" name="Picture 11"/>
          <p:cNvPicPr>
            <a:picLocks noChangeAspect="1" noChangeArrowheads="1"/>
          </p:cNvPicPr>
          <p:nvPr/>
        </p:nvPicPr>
        <p:blipFill>
          <a:blip r:embed="rId3" cstate="print"/>
          <a:srcRect/>
          <a:stretch>
            <a:fillRect/>
          </a:stretch>
        </p:blipFill>
        <p:spPr bwMode="auto">
          <a:xfrm>
            <a:off x="2524125" y="1398588"/>
            <a:ext cx="5397500" cy="5130800"/>
          </a:xfrm>
          <a:prstGeom prst="rect">
            <a:avLst/>
          </a:prstGeom>
          <a:noFill/>
          <a:ln w="9525" algn="ctr">
            <a:noFill/>
            <a:miter lim="800000"/>
            <a:headEnd/>
            <a:tailEnd/>
          </a:ln>
          <a:effectLst/>
        </p:spPr>
      </p:pic>
      <p:sp>
        <p:nvSpPr>
          <p:cNvPr id="20482" name="Rectangle 2"/>
          <p:cNvSpPr>
            <a:spLocks noGrp="1" noChangeArrowheads="1"/>
          </p:cNvSpPr>
          <p:nvPr>
            <p:ph type="ctrTitle"/>
          </p:nvPr>
        </p:nvSpPr>
        <p:spPr>
          <a:xfrm>
            <a:off x="1701800" y="1035050"/>
            <a:ext cx="6781800" cy="625475"/>
          </a:xfrm>
          <a:noFill/>
        </p:spPr>
        <p:txBody>
          <a:bodyPr/>
          <a:lstStyle/>
          <a:p>
            <a:r>
              <a:rPr lang="cs-CZ" sz="3600">
                <a:solidFill>
                  <a:srgbClr val="000000"/>
                </a:solidFill>
              </a:rPr>
              <a:t>Finanční ústava</a:t>
            </a:r>
            <a:br>
              <a:rPr lang="cs-CZ" sz="3600">
                <a:solidFill>
                  <a:srgbClr val="000000"/>
                </a:solidFill>
              </a:rPr>
            </a:br>
            <a:endParaRPr lang="en-US" sz="3600">
              <a:solidFill>
                <a:srgbClr val="000000"/>
              </a:solidFill>
            </a:endParaRPr>
          </a:p>
        </p:txBody>
      </p:sp>
      <p:sp>
        <p:nvSpPr>
          <p:cNvPr id="20487" name="Rectangle 7"/>
          <p:cNvSpPr>
            <a:spLocks noChangeArrowheads="1"/>
          </p:cNvSpPr>
          <p:nvPr/>
        </p:nvSpPr>
        <p:spPr bwMode="auto">
          <a:xfrm>
            <a:off x="342900" y="269875"/>
            <a:ext cx="7073900" cy="669925"/>
          </a:xfrm>
          <a:prstGeom prst="rect">
            <a:avLst/>
          </a:prstGeom>
          <a:noFill/>
          <a:ln w="9525" algn="ctr">
            <a:noFill/>
            <a:miter lim="800000"/>
            <a:headEnd/>
            <a:tailEnd/>
          </a:ln>
          <a:effectLst/>
        </p:spPr>
        <p:txBody>
          <a:bodyPr/>
          <a:lstStyle/>
          <a:p>
            <a:pPr algn="l">
              <a:spcBef>
                <a:spcPct val="20000"/>
              </a:spcBef>
            </a:pPr>
            <a:r>
              <a:rPr lang="cs-CZ" sz="2400">
                <a:solidFill>
                  <a:srgbClr val="000000"/>
                </a:solidFill>
                <a:latin typeface="Verdana" pitchFamily="34" charset="0"/>
              </a:rPr>
              <a:t>VLÁDA </a:t>
            </a:r>
            <a:r>
              <a:rPr lang="cs-CZ" sz="2400" b="0">
                <a:solidFill>
                  <a:srgbClr val="000000"/>
                </a:solidFill>
                <a:latin typeface="Verdana" pitchFamily="34" charset="0"/>
              </a:rPr>
              <a:t>ČESKÉ REPUBLIKY</a:t>
            </a:r>
            <a:endParaRPr lang="en-US" sz="2400" b="0">
              <a:solidFill>
                <a:srgbClr val="000000"/>
              </a:solidFill>
              <a:latin typeface="Verdana" pitchFamily="34" charset="0"/>
            </a:endParaRPr>
          </a:p>
        </p:txBody>
      </p:sp>
      <p:sp>
        <p:nvSpPr>
          <p:cNvPr id="20489" name="Rectangle 9"/>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
        <p:nvSpPr>
          <p:cNvPr id="20492" name="Rectangle 12"/>
          <p:cNvSpPr>
            <a:spLocks noChangeArrowheads="1"/>
          </p:cNvSpPr>
          <p:nvPr/>
        </p:nvSpPr>
        <p:spPr bwMode="auto">
          <a:xfrm>
            <a:off x="1824038" y="4784725"/>
            <a:ext cx="6781800" cy="1352550"/>
          </a:xfrm>
          <a:prstGeom prst="rect">
            <a:avLst/>
          </a:prstGeom>
          <a:noFill/>
          <a:ln w="9525" algn="ctr">
            <a:noFill/>
            <a:miter lim="800000"/>
            <a:headEnd/>
            <a:tailEnd/>
          </a:ln>
          <a:effectLst/>
        </p:spPr>
        <p:txBody>
          <a:bodyPr/>
          <a:lstStyle/>
          <a:p>
            <a:pPr algn="ctr">
              <a:spcBef>
                <a:spcPct val="20000"/>
              </a:spcBef>
            </a:pPr>
            <a:r>
              <a:rPr lang="cs-CZ" sz="2400">
                <a:solidFill>
                  <a:srgbClr val="000000"/>
                </a:solidFill>
                <a:latin typeface="Verdana" pitchFamily="34" charset="0"/>
              </a:rPr>
              <a:t>Petr Nečas, předseda vlády</a:t>
            </a:r>
            <a:br>
              <a:rPr lang="cs-CZ" sz="2400">
                <a:solidFill>
                  <a:srgbClr val="000000"/>
                </a:solidFill>
                <a:latin typeface="Verdana" pitchFamily="34" charset="0"/>
              </a:rPr>
            </a:br>
            <a:r>
              <a:rPr lang="cs-CZ" sz="2400">
                <a:solidFill>
                  <a:srgbClr val="000000"/>
                </a:solidFill>
                <a:latin typeface="Verdana" pitchFamily="34" charset="0"/>
              </a:rPr>
              <a:t>Miroslav Kalousek, ministr financí</a:t>
            </a:r>
            <a:br>
              <a:rPr lang="cs-CZ" sz="2400">
                <a:solidFill>
                  <a:srgbClr val="000000"/>
                </a:solidFill>
                <a:latin typeface="Verdana" pitchFamily="34" charset="0"/>
              </a:rPr>
            </a:br>
            <a:r>
              <a:rPr lang="cs-CZ" sz="2400">
                <a:solidFill>
                  <a:srgbClr val="000000"/>
                </a:solidFill>
                <a:latin typeface="Verdana" pitchFamily="34" charset="0"/>
              </a:rPr>
              <a:t>10. října 2012</a:t>
            </a:r>
            <a:endParaRPr lang="en-US" sz="2400">
              <a:solidFill>
                <a:srgbClr val="000000"/>
              </a:solidFill>
              <a:latin typeface="Verdana" pitchFamily="34" charset="0"/>
            </a:endParaRPr>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2298" name="Picture 10"/>
          <p:cNvPicPr>
            <a:picLocks noChangeAspect="1" noChangeArrowheads="1"/>
          </p:cNvPicPr>
          <p:nvPr/>
        </p:nvPicPr>
        <p:blipFill>
          <a:blip r:embed="rId3" cstate="print"/>
          <a:srcRect/>
          <a:stretch>
            <a:fillRect/>
          </a:stretch>
        </p:blipFill>
        <p:spPr bwMode="auto">
          <a:xfrm>
            <a:off x="6561138" y="4129088"/>
            <a:ext cx="2395537" cy="2276475"/>
          </a:xfrm>
          <a:prstGeom prst="rect">
            <a:avLst/>
          </a:prstGeom>
          <a:noFill/>
          <a:ln w="9525" algn="ctr">
            <a:noFill/>
            <a:miter lim="800000"/>
            <a:headEnd/>
            <a:tailEnd/>
          </a:ln>
          <a:effectLst/>
        </p:spPr>
      </p:pic>
      <p:sp>
        <p:nvSpPr>
          <p:cNvPr id="12290" name="Rectangle 2"/>
          <p:cNvSpPr>
            <a:spLocks noGrp="1" noChangeArrowheads="1"/>
          </p:cNvSpPr>
          <p:nvPr>
            <p:ph type="title"/>
          </p:nvPr>
        </p:nvSpPr>
        <p:spPr/>
        <p:txBody>
          <a:bodyPr/>
          <a:lstStyle/>
          <a:p>
            <a:r>
              <a:rPr lang="cs-CZ"/>
              <a:t>Proč finanční ústava?</a:t>
            </a:r>
            <a:endParaRPr lang="en-US"/>
          </a:p>
        </p:txBody>
      </p:sp>
      <p:sp>
        <p:nvSpPr>
          <p:cNvPr id="12291" name="Rectangle 3"/>
          <p:cNvSpPr>
            <a:spLocks noGrp="1" noChangeArrowheads="1"/>
          </p:cNvSpPr>
          <p:nvPr>
            <p:ph type="body" idx="1"/>
          </p:nvPr>
        </p:nvSpPr>
        <p:spPr/>
        <p:txBody>
          <a:bodyPr/>
          <a:lstStyle/>
          <a:p>
            <a:r>
              <a:rPr lang="cs-CZ"/>
              <a:t>Počítá s tím </a:t>
            </a:r>
            <a:r>
              <a:rPr lang="cs-CZ" b="1"/>
              <a:t>programové prohlášení vlády</a:t>
            </a:r>
            <a:endParaRPr lang="cs-CZ"/>
          </a:p>
          <a:p>
            <a:r>
              <a:rPr lang="cs-CZ"/>
              <a:t>Stanoví </a:t>
            </a:r>
            <a:r>
              <a:rPr lang="cs-CZ" b="1"/>
              <a:t>dluhovou  brzdu</a:t>
            </a:r>
            <a:r>
              <a:rPr lang="cs-CZ"/>
              <a:t> všem vládám</a:t>
            </a:r>
          </a:p>
          <a:p>
            <a:r>
              <a:rPr lang="cs-CZ"/>
              <a:t>V Evropě dnes už </a:t>
            </a:r>
            <a:r>
              <a:rPr lang="cs-CZ" b="1"/>
              <a:t>běžné řešení</a:t>
            </a:r>
          </a:p>
          <a:p>
            <a:r>
              <a:rPr lang="cs-CZ"/>
              <a:t>Omezení </a:t>
            </a:r>
            <a:r>
              <a:rPr lang="cs-CZ" b="1"/>
              <a:t>populismu</a:t>
            </a:r>
            <a:r>
              <a:rPr lang="cs-CZ"/>
              <a:t> směřujícího k vyšším výdajům a zadlužování</a:t>
            </a:r>
          </a:p>
          <a:p>
            <a:r>
              <a:rPr lang="cs-CZ"/>
              <a:t>Zřídí </a:t>
            </a:r>
            <a:r>
              <a:rPr lang="cs-CZ" b="1"/>
              <a:t>Národní rozpočtovou radu</a:t>
            </a:r>
            <a:r>
              <a:rPr lang="cs-CZ"/>
              <a:t>, která bude dohlížet nad veřejnými rozpočty</a:t>
            </a:r>
          </a:p>
          <a:p>
            <a:endParaRPr lang="en-US"/>
          </a:p>
          <a:p>
            <a:endParaRPr lang="en-US"/>
          </a:p>
        </p:txBody>
      </p:sp>
      <p:sp>
        <p:nvSpPr>
          <p:cNvPr id="12296" name="Rectangle 8"/>
          <p:cNvSpPr>
            <a:spLocks noChangeArrowheads="1"/>
          </p:cNvSpPr>
          <p:nvPr/>
        </p:nvSpPr>
        <p:spPr bwMode="auto">
          <a:xfrm>
            <a:off x="349250" y="255588"/>
            <a:ext cx="7073900" cy="669925"/>
          </a:xfrm>
          <a:prstGeom prst="rect">
            <a:avLst/>
          </a:prstGeom>
          <a:noFill/>
          <a:ln w="9525" algn="ctr">
            <a:noFill/>
            <a:miter lim="800000"/>
            <a:headEnd/>
            <a:tailEnd/>
          </a:ln>
          <a:effectLst/>
        </p:spPr>
        <p:txBody>
          <a:bodyPr/>
          <a:lstStyle/>
          <a:p>
            <a:pPr algn="l"/>
            <a:r>
              <a:rPr lang="cs-CZ" sz="2400">
                <a:solidFill>
                  <a:srgbClr val="000000"/>
                </a:solidFill>
                <a:latin typeface="Verdana" pitchFamily="34" charset="0"/>
              </a:rPr>
              <a:t>VLÁDA</a:t>
            </a:r>
            <a:r>
              <a:rPr lang="cs-CZ" sz="2400" b="0">
                <a:solidFill>
                  <a:srgbClr val="000000"/>
                </a:solidFill>
                <a:latin typeface="Verdana" pitchFamily="34" charset="0"/>
              </a:rPr>
              <a:t> ČESKÉ REPUBLIKY</a:t>
            </a:r>
            <a:endParaRPr lang="en-US" sz="2400" b="0">
              <a:solidFill>
                <a:srgbClr val="000000"/>
              </a:solidFill>
              <a:latin typeface="Verdana" pitchFamily="34" charset="0"/>
            </a:endParaRPr>
          </a:p>
        </p:txBody>
      </p:sp>
      <p:sp>
        <p:nvSpPr>
          <p:cNvPr id="12297" name="Rectangle 9"/>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4" name="Picture 6"/>
          <p:cNvPicPr>
            <a:picLocks noChangeAspect="1" noChangeArrowheads="1"/>
          </p:cNvPicPr>
          <p:nvPr/>
        </p:nvPicPr>
        <p:blipFill>
          <a:blip r:embed="rId3" cstate="print"/>
          <a:srcRect/>
          <a:stretch>
            <a:fillRect/>
          </a:stretch>
        </p:blipFill>
        <p:spPr bwMode="auto">
          <a:xfrm>
            <a:off x="6561138" y="4129088"/>
            <a:ext cx="2395537" cy="2276475"/>
          </a:xfrm>
          <a:prstGeom prst="rect">
            <a:avLst/>
          </a:prstGeom>
          <a:noFill/>
          <a:ln w="9525" algn="ctr">
            <a:noFill/>
            <a:miter lim="800000"/>
            <a:headEnd/>
            <a:tailEnd/>
          </a:ln>
          <a:effectLst/>
        </p:spPr>
      </p:pic>
      <p:sp>
        <p:nvSpPr>
          <p:cNvPr id="32770" name="Rectangle 2"/>
          <p:cNvSpPr>
            <a:spLocks noGrp="1" noChangeArrowheads="1"/>
          </p:cNvSpPr>
          <p:nvPr>
            <p:ph type="title"/>
          </p:nvPr>
        </p:nvSpPr>
        <p:spPr/>
        <p:txBody>
          <a:bodyPr/>
          <a:lstStyle/>
          <a:p>
            <a:r>
              <a:rPr lang="cs-CZ"/>
              <a:t>Co upravuje finanční ústava</a:t>
            </a:r>
            <a:endParaRPr lang="en-US"/>
          </a:p>
        </p:txBody>
      </p:sp>
      <p:sp>
        <p:nvSpPr>
          <p:cNvPr id="32771" name="Rectangle 3"/>
          <p:cNvSpPr>
            <a:spLocks noGrp="1" noChangeArrowheads="1"/>
          </p:cNvSpPr>
          <p:nvPr>
            <p:ph type="body" idx="1"/>
          </p:nvPr>
        </p:nvSpPr>
        <p:spPr/>
        <p:txBody>
          <a:bodyPr/>
          <a:lstStyle/>
          <a:p>
            <a:r>
              <a:rPr lang="cs-CZ"/>
              <a:t>Maximální limit veřejného dluhu </a:t>
            </a:r>
            <a:r>
              <a:rPr lang="cs-CZ" b="1"/>
              <a:t>60 procent HDP</a:t>
            </a:r>
          </a:p>
          <a:p>
            <a:r>
              <a:rPr lang="cs-CZ"/>
              <a:t>Pokrytí </a:t>
            </a:r>
            <a:r>
              <a:rPr lang="cs-CZ" b="1"/>
              <a:t>celého vládního sektoru</a:t>
            </a:r>
            <a:r>
              <a:rPr lang="cs-CZ"/>
              <a:t> (včetně krajů a obcí) numerickými fiskálními pravidly</a:t>
            </a:r>
          </a:p>
          <a:p>
            <a:r>
              <a:rPr lang="cs-CZ"/>
              <a:t>Zpřísnění rozpočtových pravidel pro </a:t>
            </a:r>
            <a:r>
              <a:rPr lang="cs-CZ" b="1"/>
              <a:t>kraje a obce</a:t>
            </a:r>
          </a:p>
          <a:p>
            <a:r>
              <a:rPr lang="cs-CZ"/>
              <a:t>Zřízení </a:t>
            </a:r>
            <a:r>
              <a:rPr lang="cs-CZ" b="1"/>
              <a:t>Národní rozpočtové rady</a:t>
            </a:r>
            <a:endParaRPr lang="en-US"/>
          </a:p>
          <a:p>
            <a:endParaRPr lang="en-US"/>
          </a:p>
        </p:txBody>
      </p:sp>
      <p:sp>
        <p:nvSpPr>
          <p:cNvPr id="32772" name="Rectangle 4"/>
          <p:cNvSpPr>
            <a:spLocks noChangeArrowheads="1"/>
          </p:cNvSpPr>
          <p:nvPr/>
        </p:nvSpPr>
        <p:spPr bwMode="auto">
          <a:xfrm>
            <a:off x="349250" y="255588"/>
            <a:ext cx="7073900" cy="669925"/>
          </a:xfrm>
          <a:prstGeom prst="rect">
            <a:avLst/>
          </a:prstGeom>
          <a:noFill/>
          <a:ln w="9525" algn="ctr">
            <a:noFill/>
            <a:miter lim="800000"/>
            <a:headEnd/>
            <a:tailEnd/>
          </a:ln>
          <a:effectLst/>
        </p:spPr>
        <p:txBody>
          <a:bodyPr/>
          <a:lstStyle/>
          <a:p>
            <a:pPr algn="l"/>
            <a:r>
              <a:rPr lang="cs-CZ" sz="2400">
                <a:solidFill>
                  <a:srgbClr val="000000"/>
                </a:solidFill>
                <a:latin typeface="Verdana" pitchFamily="34" charset="0"/>
              </a:rPr>
              <a:t>VLÁDA</a:t>
            </a:r>
            <a:r>
              <a:rPr lang="cs-CZ" sz="2400" b="0">
                <a:solidFill>
                  <a:srgbClr val="000000"/>
                </a:solidFill>
                <a:latin typeface="Verdana" pitchFamily="34" charset="0"/>
              </a:rPr>
              <a:t> ČESKÉ REPUBLIKY</a:t>
            </a:r>
            <a:endParaRPr lang="en-US" sz="2400" b="0">
              <a:solidFill>
                <a:srgbClr val="000000"/>
              </a:solidFill>
              <a:latin typeface="Verdana" pitchFamily="34" charset="0"/>
            </a:endParaRPr>
          </a:p>
        </p:txBody>
      </p:sp>
      <p:sp>
        <p:nvSpPr>
          <p:cNvPr id="32773" name="Rectangle 5"/>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3010" name="Picture 2"/>
          <p:cNvPicPr>
            <a:picLocks noChangeAspect="1" noChangeArrowheads="1"/>
          </p:cNvPicPr>
          <p:nvPr/>
        </p:nvPicPr>
        <p:blipFill>
          <a:blip r:embed="rId3" cstate="print"/>
          <a:srcRect/>
          <a:stretch>
            <a:fillRect/>
          </a:stretch>
        </p:blipFill>
        <p:spPr bwMode="auto">
          <a:xfrm>
            <a:off x="6561138" y="4129088"/>
            <a:ext cx="2395537" cy="2276475"/>
          </a:xfrm>
          <a:prstGeom prst="rect">
            <a:avLst/>
          </a:prstGeom>
          <a:noFill/>
          <a:ln w="9525" algn="ctr">
            <a:noFill/>
            <a:miter lim="800000"/>
            <a:headEnd/>
            <a:tailEnd/>
          </a:ln>
          <a:effectLst/>
        </p:spPr>
      </p:pic>
      <p:sp>
        <p:nvSpPr>
          <p:cNvPr id="43011" name="Rectangle 3"/>
          <p:cNvSpPr>
            <a:spLocks noGrp="1" noChangeArrowheads="1"/>
          </p:cNvSpPr>
          <p:nvPr>
            <p:ph type="title"/>
          </p:nvPr>
        </p:nvSpPr>
        <p:spPr/>
        <p:txBody>
          <a:bodyPr/>
          <a:lstStyle/>
          <a:p>
            <a:r>
              <a:rPr lang="cs-CZ"/>
              <a:t>Základní data finanční ústavy</a:t>
            </a:r>
            <a:endParaRPr lang="en-US"/>
          </a:p>
        </p:txBody>
      </p:sp>
      <p:sp>
        <p:nvSpPr>
          <p:cNvPr id="43012" name="Rectangle 4"/>
          <p:cNvSpPr>
            <a:spLocks noGrp="1" noChangeArrowheads="1"/>
          </p:cNvSpPr>
          <p:nvPr>
            <p:ph type="body" idx="1"/>
          </p:nvPr>
        </p:nvSpPr>
        <p:spPr/>
        <p:txBody>
          <a:bodyPr/>
          <a:lstStyle/>
          <a:p>
            <a:r>
              <a:rPr lang="cs-CZ"/>
              <a:t>Účinnost od začátku </a:t>
            </a:r>
            <a:r>
              <a:rPr lang="cs-CZ" b="1"/>
              <a:t>roku 2014</a:t>
            </a:r>
          </a:p>
          <a:p>
            <a:pPr lvl="1"/>
            <a:r>
              <a:rPr lang="cs-CZ"/>
              <a:t>některá opatření od roku 2018</a:t>
            </a:r>
          </a:p>
          <a:p>
            <a:r>
              <a:rPr lang="cs-CZ"/>
              <a:t>Prováděcí zákon předloží Ministerstvo financí do </a:t>
            </a:r>
            <a:r>
              <a:rPr lang="cs-CZ" b="1"/>
              <a:t>30. dubna 2013 </a:t>
            </a:r>
          </a:p>
          <a:p>
            <a:endParaRPr lang="en-US"/>
          </a:p>
          <a:p>
            <a:endParaRPr lang="en-US"/>
          </a:p>
        </p:txBody>
      </p:sp>
      <p:sp>
        <p:nvSpPr>
          <p:cNvPr id="43013" name="Rectangle 5"/>
          <p:cNvSpPr>
            <a:spLocks noChangeArrowheads="1"/>
          </p:cNvSpPr>
          <p:nvPr/>
        </p:nvSpPr>
        <p:spPr bwMode="auto">
          <a:xfrm>
            <a:off x="349250" y="255588"/>
            <a:ext cx="7073900" cy="669925"/>
          </a:xfrm>
          <a:prstGeom prst="rect">
            <a:avLst/>
          </a:prstGeom>
          <a:noFill/>
          <a:ln w="9525" algn="ctr">
            <a:noFill/>
            <a:miter lim="800000"/>
            <a:headEnd/>
            <a:tailEnd/>
          </a:ln>
          <a:effectLst/>
        </p:spPr>
        <p:txBody>
          <a:bodyPr/>
          <a:lstStyle/>
          <a:p>
            <a:pPr algn="l"/>
            <a:r>
              <a:rPr lang="cs-CZ" sz="2400">
                <a:solidFill>
                  <a:srgbClr val="000000"/>
                </a:solidFill>
                <a:latin typeface="Verdana" pitchFamily="34" charset="0"/>
              </a:rPr>
              <a:t>VLÁDA</a:t>
            </a:r>
            <a:r>
              <a:rPr lang="cs-CZ" sz="2400" b="0">
                <a:solidFill>
                  <a:srgbClr val="000000"/>
                </a:solidFill>
                <a:latin typeface="Verdana" pitchFamily="34" charset="0"/>
              </a:rPr>
              <a:t> ČESKÉ REPUBLIKY</a:t>
            </a:r>
            <a:endParaRPr lang="en-US" sz="2400" b="0">
              <a:solidFill>
                <a:srgbClr val="000000"/>
              </a:solidFill>
              <a:latin typeface="Verdana" pitchFamily="34" charset="0"/>
            </a:endParaRPr>
          </a:p>
        </p:txBody>
      </p:sp>
      <p:sp>
        <p:nvSpPr>
          <p:cNvPr id="43014" name="Rectangle 6"/>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0962" name="Picture 2"/>
          <p:cNvPicPr>
            <a:picLocks noChangeAspect="1" noChangeArrowheads="1"/>
          </p:cNvPicPr>
          <p:nvPr/>
        </p:nvPicPr>
        <p:blipFill>
          <a:blip r:embed="rId3" cstate="print"/>
          <a:srcRect/>
          <a:stretch>
            <a:fillRect/>
          </a:stretch>
        </p:blipFill>
        <p:spPr bwMode="auto">
          <a:xfrm>
            <a:off x="6561138" y="4129088"/>
            <a:ext cx="2395537" cy="2276475"/>
          </a:xfrm>
          <a:prstGeom prst="rect">
            <a:avLst/>
          </a:prstGeom>
          <a:noFill/>
          <a:ln w="9525" algn="ctr">
            <a:noFill/>
            <a:miter lim="800000"/>
            <a:headEnd/>
            <a:tailEnd/>
          </a:ln>
          <a:effectLst/>
        </p:spPr>
      </p:pic>
      <p:sp>
        <p:nvSpPr>
          <p:cNvPr id="40963" name="Rectangle 3"/>
          <p:cNvSpPr>
            <a:spLocks noGrp="1" noChangeArrowheads="1"/>
          </p:cNvSpPr>
          <p:nvPr>
            <p:ph type="title"/>
          </p:nvPr>
        </p:nvSpPr>
        <p:spPr/>
        <p:txBody>
          <a:bodyPr/>
          <a:lstStyle/>
          <a:p>
            <a:r>
              <a:rPr lang="cs-CZ"/>
              <a:t>Národní rozpočtová rada</a:t>
            </a:r>
            <a:endParaRPr lang="en-US"/>
          </a:p>
        </p:txBody>
      </p:sp>
      <p:sp>
        <p:nvSpPr>
          <p:cNvPr id="40964" name="Rectangle 4"/>
          <p:cNvSpPr>
            <a:spLocks noGrp="1" noChangeArrowheads="1"/>
          </p:cNvSpPr>
          <p:nvPr>
            <p:ph type="body" idx="1"/>
          </p:nvPr>
        </p:nvSpPr>
        <p:spPr/>
        <p:txBody>
          <a:bodyPr/>
          <a:lstStyle/>
          <a:p>
            <a:r>
              <a:rPr lang="cs-CZ"/>
              <a:t>Předsedu, místopředsedu a členy volí </a:t>
            </a:r>
            <a:r>
              <a:rPr lang="cs-CZ" b="1"/>
              <a:t>Poslanecká sněmovna</a:t>
            </a:r>
          </a:p>
          <a:p>
            <a:r>
              <a:rPr lang="cs-CZ"/>
              <a:t>Náklady </a:t>
            </a:r>
            <a:r>
              <a:rPr lang="cs-CZ" b="1"/>
              <a:t>50 milionů Kč</a:t>
            </a:r>
            <a:r>
              <a:rPr lang="cs-CZ"/>
              <a:t> ročně</a:t>
            </a:r>
          </a:p>
          <a:p>
            <a:r>
              <a:rPr lang="cs-CZ"/>
              <a:t>Může se vyjadřovat ke všem opatřením s dopadem do fiskálních cílů</a:t>
            </a:r>
          </a:p>
          <a:p>
            <a:r>
              <a:rPr lang="cs-CZ"/>
              <a:t>Předkládá zprávu o udržitelnosti veřejných financí</a:t>
            </a:r>
          </a:p>
          <a:p>
            <a:r>
              <a:rPr lang="cs-CZ"/>
              <a:t>Sleduje transparentnost fiskální politiky</a:t>
            </a:r>
          </a:p>
          <a:p>
            <a:r>
              <a:rPr lang="cs-CZ"/>
              <a:t>Podrobnější pravidla určí prováděcí zákon</a:t>
            </a:r>
          </a:p>
          <a:p>
            <a:endParaRPr lang="en-US"/>
          </a:p>
          <a:p>
            <a:endParaRPr lang="en-US"/>
          </a:p>
        </p:txBody>
      </p:sp>
      <p:sp>
        <p:nvSpPr>
          <p:cNvPr id="40965" name="Rectangle 5"/>
          <p:cNvSpPr>
            <a:spLocks noChangeArrowheads="1"/>
          </p:cNvSpPr>
          <p:nvPr/>
        </p:nvSpPr>
        <p:spPr bwMode="auto">
          <a:xfrm>
            <a:off x="349250" y="255588"/>
            <a:ext cx="7073900" cy="669925"/>
          </a:xfrm>
          <a:prstGeom prst="rect">
            <a:avLst/>
          </a:prstGeom>
          <a:noFill/>
          <a:ln w="9525" algn="ctr">
            <a:noFill/>
            <a:miter lim="800000"/>
            <a:headEnd/>
            <a:tailEnd/>
          </a:ln>
          <a:effectLst/>
        </p:spPr>
        <p:txBody>
          <a:bodyPr/>
          <a:lstStyle/>
          <a:p>
            <a:pPr algn="l"/>
            <a:r>
              <a:rPr lang="cs-CZ" sz="2400">
                <a:solidFill>
                  <a:srgbClr val="000000"/>
                </a:solidFill>
                <a:latin typeface="Verdana" pitchFamily="34" charset="0"/>
              </a:rPr>
              <a:t>VLÁDA</a:t>
            </a:r>
            <a:r>
              <a:rPr lang="cs-CZ" sz="2400" b="0">
                <a:solidFill>
                  <a:srgbClr val="000000"/>
                </a:solidFill>
                <a:latin typeface="Verdana" pitchFamily="34" charset="0"/>
              </a:rPr>
              <a:t> ČESKÉ REPUBLIKY</a:t>
            </a:r>
            <a:endParaRPr lang="en-US" sz="2400" b="0">
              <a:solidFill>
                <a:srgbClr val="000000"/>
              </a:solidFill>
              <a:latin typeface="Verdana" pitchFamily="34" charset="0"/>
            </a:endParaRPr>
          </a:p>
        </p:txBody>
      </p:sp>
      <p:sp>
        <p:nvSpPr>
          <p:cNvPr id="40966" name="Rectangle 6"/>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4818" name="Picture 2"/>
          <p:cNvPicPr>
            <a:picLocks noChangeAspect="1" noChangeArrowheads="1"/>
          </p:cNvPicPr>
          <p:nvPr/>
        </p:nvPicPr>
        <p:blipFill>
          <a:blip r:embed="rId3" cstate="print"/>
          <a:srcRect/>
          <a:stretch>
            <a:fillRect/>
          </a:stretch>
        </p:blipFill>
        <p:spPr bwMode="auto">
          <a:xfrm>
            <a:off x="6561138" y="4129088"/>
            <a:ext cx="2395537" cy="2276475"/>
          </a:xfrm>
          <a:prstGeom prst="rect">
            <a:avLst/>
          </a:prstGeom>
          <a:noFill/>
          <a:ln w="9525" algn="ctr">
            <a:noFill/>
            <a:miter lim="800000"/>
            <a:headEnd/>
            <a:tailEnd/>
          </a:ln>
          <a:effectLst/>
        </p:spPr>
      </p:pic>
      <p:sp>
        <p:nvSpPr>
          <p:cNvPr id="34819" name="Rectangle 3"/>
          <p:cNvSpPr>
            <a:spLocks noGrp="1" noChangeArrowheads="1"/>
          </p:cNvSpPr>
          <p:nvPr>
            <p:ph type="title"/>
          </p:nvPr>
        </p:nvSpPr>
        <p:spPr/>
        <p:txBody>
          <a:bodyPr/>
          <a:lstStyle/>
          <a:p>
            <a:r>
              <a:rPr lang="cs-CZ"/>
              <a:t>Limity zadlužení</a:t>
            </a:r>
            <a:endParaRPr lang="en-US"/>
          </a:p>
        </p:txBody>
      </p:sp>
      <p:sp>
        <p:nvSpPr>
          <p:cNvPr id="34820" name="Rectangle 4"/>
          <p:cNvSpPr>
            <a:spLocks noGrp="1" noChangeArrowheads="1"/>
          </p:cNvSpPr>
          <p:nvPr>
            <p:ph type="body" idx="1"/>
          </p:nvPr>
        </p:nvSpPr>
        <p:spPr/>
        <p:txBody>
          <a:bodyPr/>
          <a:lstStyle/>
          <a:p>
            <a:r>
              <a:rPr lang="cs-CZ"/>
              <a:t>Poměr dluhu k HDP je snížen o rezervu financování</a:t>
            </a:r>
          </a:p>
          <a:p>
            <a:r>
              <a:rPr lang="cs-CZ" b="1"/>
              <a:t>40 % - 45 %</a:t>
            </a:r>
          </a:p>
          <a:p>
            <a:pPr lvl="1"/>
            <a:r>
              <a:rPr lang="cs-CZ"/>
              <a:t>zdůvodnění + návrhy opatření + omezení státních záruk</a:t>
            </a:r>
          </a:p>
          <a:p>
            <a:r>
              <a:rPr lang="cs-CZ" b="1"/>
              <a:t>45 % - 48 %</a:t>
            </a:r>
          </a:p>
          <a:p>
            <a:pPr lvl="1"/>
            <a:r>
              <a:rPr lang="cs-CZ"/>
              <a:t>předchozí + </a:t>
            </a:r>
          </a:p>
          <a:p>
            <a:pPr lvl="1"/>
            <a:r>
              <a:rPr lang="cs-CZ"/>
              <a:t>snížení výdajů minimálně o 3 % + zastropování výdajů další roky + snížení mezd představitelům států o 20 % a zmrazení platů ve veřejném sektoru</a:t>
            </a:r>
          </a:p>
          <a:p>
            <a:endParaRPr lang="en-US"/>
          </a:p>
          <a:p>
            <a:endParaRPr lang="en-US"/>
          </a:p>
        </p:txBody>
      </p:sp>
      <p:sp>
        <p:nvSpPr>
          <p:cNvPr id="34821" name="Rectangle 5"/>
          <p:cNvSpPr>
            <a:spLocks noChangeArrowheads="1"/>
          </p:cNvSpPr>
          <p:nvPr/>
        </p:nvSpPr>
        <p:spPr bwMode="auto">
          <a:xfrm>
            <a:off x="349250" y="255588"/>
            <a:ext cx="7073900" cy="669925"/>
          </a:xfrm>
          <a:prstGeom prst="rect">
            <a:avLst/>
          </a:prstGeom>
          <a:noFill/>
          <a:ln w="9525" algn="ctr">
            <a:noFill/>
            <a:miter lim="800000"/>
            <a:headEnd/>
            <a:tailEnd/>
          </a:ln>
          <a:effectLst/>
        </p:spPr>
        <p:txBody>
          <a:bodyPr/>
          <a:lstStyle/>
          <a:p>
            <a:pPr algn="l"/>
            <a:r>
              <a:rPr lang="cs-CZ" sz="2400">
                <a:solidFill>
                  <a:srgbClr val="000000"/>
                </a:solidFill>
                <a:latin typeface="Verdana" pitchFamily="34" charset="0"/>
              </a:rPr>
              <a:t>VLÁDA</a:t>
            </a:r>
            <a:r>
              <a:rPr lang="cs-CZ" sz="2400" b="0">
                <a:solidFill>
                  <a:srgbClr val="000000"/>
                </a:solidFill>
                <a:latin typeface="Verdana" pitchFamily="34" charset="0"/>
              </a:rPr>
              <a:t> ČESKÉ REPUBLIKY</a:t>
            </a:r>
            <a:endParaRPr lang="en-US" sz="2400" b="0">
              <a:solidFill>
                <a:srgbClr val="000000"/>
              </a:solidFill>
              <a:latin typeface="Verdana" pitchFamily="34" charset="0"/>
            </a:endParaRPr>
          </a:p>
        </p:txBody>
      </p:sp>
      <p:sp>
        <p:nvSpPr>
          <p:cNvPr id="34822" name="Rectangle 6"/>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6866" name="Picture 2"/>
          <p:cNvPicPr>
            <a:picLocks noChangeAspect="1" noChangeArrowheads="1"/>
          </p:cNvPicPr>
          <p:nvPr/>
        </p:nvPicPr>
        <p:blipFill>
          <a:blip r:embed="rId3" cstate="print"/>
          <a:srcRect/>
          <a:stretch>
            <a:fillRect/>
          </a:stretch>
        </p:blipFill>
        <p:spPr bwMode="auto">
          <a:xfrm>
            <a:off x="6561138" y="4129088"/>
            <a:ext cx="2395537" cy="2276475"/>
          </a:xfrm>
          <a:prstGeom prst="rect">
            <a:avLst/>
          </a:prstGeom>
          <a:noFill/>
          <a:ln w="9525" algn="ctr">
            <a:noFill/>
            <a:miter lim="800000"/>
            <a:headEnd/>
            <a:tailEnd/>
          </a:ln>
          <a:effectLst/>
        </p:spPr>
      </p:pic>
      <p:sp>
        <p:nvSpPr>
          <p:cNvPr id="36867" name="Rectangle 3"/>
          <p:cNvSpPr>
            <a:spLocks noGrp="1" noChangeArrowheads="1"/>
          </p:cNvSpPr>
          <p:nvPr>
            <p:ph type="title"/>
          </p:nvPr>
        </p:nvSpPr>
        <p:spPr/>
        <p:txBody>
          <a:bodyPr/>
          <a:lstStyle/>
          <a:p>
            <a:r>
              <a:rPr lang="cs-CZ"/>
              <a:t>Limity zadlužení</a:t>
            </a:r>
            <a:endParaRPr lang="en-US"/>
          </a:p>
        </p:txBody>
      </p:sp>
      <p:sp>
        <p:nvSpPr>
          <p:cNvPr id="36868" name="Rectangle 4"/>
          <p:cNvSpPr>
            <a:spLocks noGrp="1" noChangeArrowheads="1"/>
          </p:cNvSpPr>
          <p:nvPr>
            <p:ph type="body" idx="1"/>
          </p:nvPr>
        </p:nvSpPr>
        <p:spPr/>
        <p:txBody>
          <a:bodyPr/>
          <a:lstStyle/>
          <a:p>
            <a:r>
              <a:rPr lang="cs-CZ" b="1"/>
              <a:t>48 % - 50 %</a:t>
            </a:r>
          </a:p>
          <a:p>
            <a:pPr lvl="1"/>
            <a:r>
              <a:rPr lang="cs-CZ"/>
              <a:t>předchozí +</a:t>
            </a:r>
          </a:p>
          <a:p>
            <a:pPr lvl="1"/>
            <a:r>
              <a:rPr lang="cs-CZ"/>
              <a:t>vyrovnaný nebo přebytkový návrh rozpočtu, fondů a zdravotních pojišťoven, stejně tak kraje a obce, zákaz přijímání nových závazků</a:t>
            </a:r>
          </a:p>
          <a:p>
            <a:r>
              <a:rPr lang="cs-CZ" b="1"/>
              <a:t>50 %+</a:t>
            </a:r>
          </a:p>
          <a:p>
            <a:pPr lvl="1"/>
            <a:r>
              <a:rPr lang="cs-CZ" b="1"/>
              <a:t>předchozí +</a:t>
            </a:r>
          </a:p>
          <a:p>
            <a:pPr lvl="1"/>
            <a:r>
              <a:rPr lang="cs-CZ" b="1"/>
              <a:t>vláda požádá o důvěru sněmovnu </a:t>
            </a:r>
          </a:p>
          <a:p>
            <a:endParaRPr lang="en-US" b="1"/>
          </a:p>
          <a:p>
            <a:endParaRPr lang="en-US"/>
          </a:p>
        </p:txBody>
      </p:sp>
      <p:sp>
        <p:nvSpPr>
          <p:cNvPr id="36869" name="Rectangle 5"/>
          <p:cNvSpPr>
            <a:spLocks noChangeArrowheads="1"/>
          </p:cNvSpPr>
          <p:nvPr/>
        </p:nvSpPr>
        <p:spPr bwMode="auto">
          <a:xfrm>
            <a:off x="349250" y="255588"/>
            <a:ext cx="7073900" cy="669925"/>
          </a:xfrm>
          <a:prstGeom prst="rect">
            <a:avLst/>
          </a:prstGeom>
          <a:noFill/>
          <a:ln w="9525" algn="ctr">
            <a:noFill/>
            <a:miter lim="800000"/>
            <a:headEnd/>
            <a:tailEnd/>
          </a:ln>
          <a:effectLst/>
        </p:spPr>
        <p:txBody>
          <a:bodyPr/>
          <a:lstStyle/>
          <a:p>
            <a:pPr algn="l"/>
            <a:r>
              <a:rPr lang="cs-CZ" sz="2400">
                <a:solidFill>
                  <a:srgbClr val="000000"/>
                </a:solidFill>
                <a:latin typeface="Verdana" pitchFamily="34" charset="0"/>
              </a:rPr>
              <a:t>VLÁDA</a:t>
            </a:r>
            <a:r>
              <a:rPr lang="cs-CZ" sz="2400" b="0">
                <a:solidFill>
                  <a:srgbClr val="000000"/>
                </a:solidFill>
                <a:latin typeface="Verdana" pitchFamily="34" charset="0"/>
              </a:rPr>
              <a:t> ČESKÉ REPUBLIKY</a:t>
            </a:r>
            <a:endParaRPr lang="en-US" sz="2400" b="0">
              <a:solidFill>
                <a:srgbClr val="000000"/>
              </a:solidFill>
              <a:latin typeface="Verdana" pitchFamily="34" charset="0"/>
            </a:endParaRPr>
          </a:p>
        </p:txBody>
      </p:sp>
      <p:sp>
        <p:nvSpPr>
          <p:cNvPr id="36870" name="Rectangle 6"/>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8914" name="Picture 2"/>
          <p:cNvPicPr>
            <a:picLocks noChangeAspect="1" noChangeArrowheads="1"/>
          </p:cNvPicPr>
          <p:nvPr/>
        </p:nvPicPr>
        <p:blipFill>
          <a:blip r:embed="rId3" cstate="print"/>
          <a:srcRect/>
          <a:stretch>
            <a:fillRect/>
          </a:stretch>
        </p:blipFill>
        <p:spPr bwMode="auto">
          <a:xfrm>
            <a:off x="6561138" y="4129088"/>
            <a:ext cx="2395537" cy="2276475"/>
          </a:xfrm>
          <a:prstGeom prst="rect">
            <a:avLst/>
          </a:prstGeom>
          <a:noFill/>
          <a:ln w="9525" algn="ctr">
            <a:noFill/>
            <a:miter lim="800000"/>
            <a:headEnd/>
            <a:tailEnd/>
          </a:ln>
          <a:effectLst/>
        </p:spPr>
      </p:pic>
      <p:sp>
        <p:nvSpPr>
          <p:cNvPr id="38915" name="Rectangle 3"/>
          <p:cNvSpPr>
            <a:spLocks noGrp="1" noChangeArrowheads="1"/>
          </p:cNvSpPr>
          <p:nvPr>
            <p:ph type="title"/>
          </p:nvPr>
        </p:nvSpPr>
        <p:spPr/>
        <p:txBody>
          <a:bodyPr/>
          <a:lstStyle/>
          <a:p>
            <a:r>
              <a:rPr lang="cs-CZ"/>
              <a:t>Hospodaření krajů a obcí</a:t>
            </a:r>
            <a:endParaRPr lang="en-US"/>
          </a:p>
        </p:txBody>
      </p:sp>
      <p:sp>
        <p:nvSpPr>
          <p:cNvPr id="38916" name="Rectangle 4"/>
          <p:cNvSpPr>
            <a:spLocks noGrp="1" noChangeArrowheads="1"/>
          </p:cNvSpPr>
          <p:nvPr>
            <p:ph type="body" idx="1"/>
          </p:nvPr>
        </p:nvSpPr>
        <p:spPr/>
        <p:txBody>
          <a:bodyPr/>
          <a:lstStyle/>
          <a:p>
            <a:r>
              <a:rPr lang="cs-CZ"/>
              <a:t>Dluh maximálně 60 % průměru příjmů za poslední 4 roky</a:t>
            </a:r>
          </a:p>
          <a:p>
            <a:r>
              <a:rPr lang="cs-CZ"/>
              <a:t>Při překročení sníží každý rok svůj dluh o 5 % z rozdílu </a:t>
            </a:r>
            <a:r>
              <a:rPr lang="cs-CZ" i="1"/>
              <a:t>skutečný dluh – limit</a:t>
            </a:r>
            <a:endParaRPr lang="cs-CZ" b="1" i="1"/>
          </a:p>
          <a:p>
            <a:r>
              <a:rPr lang="cs-CZ"/>
              <a:t>Nesníží-li dluh, zadrží stát kraji nebo obci tuto částku z výnosu z daní (od roku 2018) </a:t>
            </a:r>
          </a:p>
          <a:p>
            <a:endParaRPr lang="en-US"/>
          </a:p>
          <a:p>
            <a:endParaRPr lang="en-US"/>
          </a:p>
        </p:txBody>
      </p:sp>
      <p:sp>
        <p:nvSpPr>
          <p:cNvPr id="38917" name="Rectangle 5"/>
          <p:cNvSpPr>
            <a:spLocks noChangeArrowheads="1"/>
          </p:cNvSpPr>
          <p:nvPr/>
        </p:nvSpPr>
        <p:spPr bwMode="auto">
          <a:xfrm>
            <a:off x="349250" y="255588"/>
            <a:ext cx="7073900" cy="669925"/>
          </a:xfrm>
          <a:prstGeom prst="rect">
            <a:avLst/>
          </a:prstGeom>
          <a:noFill/>
          <a:ln w="9525" algn="ctr">
            <a:noFill/>
            <a:miter lim="800000"/>
            <a:headEnd/>
            <a:tailEnd/>
          </a:ln>
          <a:effectLst/>
        </p:spPr>
        <p:txBody>
          <a:bodyPr/>
          <a:lstStyle/>
          <a:p>
            <a:pPr algn="l"/>
            <a:r>
              <a:rPr lang="cs-CZ" sz="2400">
                <a:solidFill>
                  <a:srgbClr val="000000"/>
                </a:solidFill>
                <a:latin typeface="Verdana" pitchFamily="34" charset="0"/>
              </a:rPr>
              <a:t>VLÁDA</a:t>
            </a:r>
            <a:r>
              <a:rPr lang="cs-CZ" sz="2400" b="0">
                <a:solidFill>
                  <a:srgbClr val="000000"/>
                </a:solidFill>
                <a:latin typeface="Verdana" pitchFamily="34" charset="0"/>
              </a:rPr>
              <a:t> ČESKÉ REPUBLIKY</a:t>
            </a:r>
            <a:endParaRPr lang="en-US" sz="2400" b="0">
              <a:solidFill>
                <a:srgbClr val="000000"/>
              </a:solidFill>
              <a:latin typeface="Verdana" pitchFamily="34" charset="0"/>
            </a:endParaRPr>
          </a:p>
        </p:txBody>
      </p:sp>
      <p:sp>
        <p:nvSpPr>
          <p:cNvPr id="38918" name="Rectangle 6"/>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2"/>
          <p:cNvSpPr>
            <a:spLocks noChangeArrowheads="1"/>
          </p:cNvSpPr>
          <p:nvPr/>
        </p:nvSpPr>
        <p:spPr bwMode="auto">
          <a:xfrm>
            <a:off x="1350963" y="1689100"/>
            <a:ext cx="7196137" cy="2663825"/>
          </a:xfrm>
          <a:prstGeom prst="rect">
            <a:avLst/>
          </a:prstGeom>
          <a:solidFill>
            <a:schemeClr val="bg1"/>
          </a:solidFill>
          <a:ln w="9525" algn="ctr">
            <a:noFill/>
            <a:miter lim="800000"/>
            <a:headEnd/>
            <a:tailEnd/>
          </a:ln>
          <a:effectLst/>
        </p:spPr>
        <p:txBody>
          <a:bodyPr wrap="none" anchor="ctr"/>
          <a:lstStyle/>
          <a:p>
            <a:endParaRPr lang="cs-CZ"/>
          </a:p>
        </p:txBody>
      </p:sp>
      <p:pic>
        <p:nvPicPr>
          <p:cNvPr id="47107" name="Picture 3"/>
          <p:cNvPicPr>
            <a:picLocks noChangeAspect="1" noChangeArrowheads="1"/>
          </p:cNvPicPr>
          <p:nvPr/>
        </p:nvPicPr>
        <p:blipFill>
          <a:blip r:embed="rId3" cstate="print"/>
          <a:srcRect/>
          <a:stretch>
            <a:fillRect/>
          </a:stretch>
        </p:blipFill>
        <p:spPr bwMode="auto">
          <a:xfrm>
            <a:off x="2524125" y="1398588"/>
            <a:ext cx="5397500" cy="5130800"/>
          </a:xfrm>
          <a:prstGeom prst="rect">
            <a:avLst/>
          </a:prstGeom>
          <a:noFill/>
          <a:ln w="9525" algn="ctr">
            <a:noFill/>
            <a:miter lim="800000"/>
            <a:headEnd/>
            <a:tailEnd/>
          </a:ln>
          <a:effectLst/>
        </p:spPr>
      </p:pic>
      <p:sp>
        <p:nvSpPr>
          <p:cNvPr id="47108" name="Rectangle 4"/>
          <p:cNvSpPr>
            <a:spLocks noGrp="1" noChangeArrowheads="1"/>
          </p:cNvSpPr>
          <p:nvPr>
            <p:ph type="ctrTitle"/>
          </p:nvPr>
        </p:nvSpPr>
        <p:spPr>
          <a:xfrm>
            <a:off x="1701800" y="1035050"/>
            <a:ext cx="6781800" cy="625475"/>
          </a:xfrm>
          <a:noFill/>
        </p:spPr>
        <p:txBody>
          <a:bodyPr/>
          <a:lstStyle/>
          <a:p>
            <a:r>
              <a:rPr lang="cs-CZ" sz="3600">
                <a:solidFill>
                  <a:srgbClr val="000000"/>
                </a:solidFill>
              </a:rPr>
              <a:t>Finanční ústava</a:t>
            </a:r>
            <a:br>
              <a:rPr lang="cs-CZ" sz="3600">
                <a:solidFill>
                  <a:srgbClr val="000000"/>
                </a:solidFill>
              </a:rPr>
            </a:br>
            <a:endParaRPr lang="en-US" sz="3600">
              <a:solidFill>
                <a:srgbClr val="000000"/>
              </a:solidFill>
            </a:endParaRPr>
          </a:p>
        </p:txBody>
      </p:sp>
      <p:sp>
        <p:nvSpPr>
          <p:cNvPr id="47109" name="Rectangle 5"/>
          <p:cNvSpPr>
            <a:spLocks noChangeArrowheads="1"/>
          </p:cNvSpPr>
          <p:nvPr/>
        </p:nvSpPr>
        <p:spPr bwMode="auto">
          <a:xfrm>
            <a:off x="342900" y="269875"/>
            <a:ext cx="7073900" cy="669925"/>
          </a:xfrm>
          <a:prstGeom prst="rect">
            <a:avLst/>
          </a:prstGeom>
          <a:noFill/>
          <a:ln w="9525" algn="ctr">
            <a:noFill/>
            <a:miter lim="800000"/>
            <a:headEnd/>
            <a:tailEnd/>
          </a:ln>
          <a:effectLst/>
        </p:spPr>
        <p:txBody>
          <a:bodyPr/>
          <a:lstStyle/>
          <a:p>
            <a:pPr algn="l">
              <a:spcBef>
                <a:spcPct val="20000"/>
              </a:spcBef>
            </a:pPr>
            <a:r>
              <a:rPr lang="cs-CZ" sz="2400">
                <a:solidFill>
                  <a:srgbClr val="000000"/>
                </a:solidFill>
                <a:latin typeface="Verdana" pitchFamily="34" charset="0"/>
              </a:rPr>
              <a:t>VLÁDA </a:t>
            </a:r>
            <a:r>
              <a:rPr lang="cs-CZ" sz="2400" b="0">
                <a:solidFill>
                  <a:srgbClr val="000000"/>
                </a:solidFill>
                <a:latin typeface="Verdana" pitchFamily="34" charset="0"/>
              </a:rPr>
              <a:t>ČESKÉ REPUBLIKY</a:t>
            </a:r>
            <a:endParaRPr lang="en-US" sz="2400" b="0">
              <a:solidFill>
                <a:srgbClr val="000000"/>
              </a:solidFill>
              <a:latin typeface="Verdana" pitchFamily="34" charset="0"/>
            </a:endParaRPr>
          </a:p>
        </p:txBody>
      </p:sp>
      <p:sp>
        <p:nvSpPr>
          <p:cNvPr id="47110" name="Rectangle 6"/>
          <p:cNvSpPr>
            <a:spLocks noChangeArrowheads="1"/>
          </p:cNvSpPr>
          <p:nvPr/>
        </p:nvSpPr>
        <p:spPr bwMode="auto">
          <a:xfrm>
            <a:off x="0" y="6619875"/>
            <a:ext cx="9144000" cy="238125"/>
          </a:xfrm>
          <a:prstGeom prst="rect">
            <a:avLst/>
          </a:prstGeom>
          <a:solidFill>
            <a:schemeClr val="tx1"/>
          </a:solidFill>
          <a:ln w="9525" algn="ctr">
            <a:noFill/>
            <a:miter lim="800000"/>
            <a:headEnd/>
            <a:tailEnd/>
          </a:ln>
          <a:effectLst/>
        </p:spPr>
        <p:txBody>
          <a:bodyPr wrap="none" anchor="ctr"/>
          <a:lstStyle/>
          <a:p>
            <a:r>
              <a:rPr lang="cs-CZ"/>
              <a:t>WWW.VLADA.CZ</a:t>
            </a:r>
          </a:p>
        </p:txBody>
      </p:sp>
      <p:sp>
        <p:nvSpPr>
          <p:cNvPr id="47111" name="Rectangle 7"/>
          <p:cNvSpPr>
            <a:spLocks noChangeArrowheads="1"/>
          </p:cNvSpPr>
          <p:nvPr/>
        </p:nvSpPr>
        <p:spPr bwMode="auto">
          <a:xfrm>
            <a:off x="1824038" y="4784725"/>
            <a:ext cx="6781800" cy="1352550"/>
          </a:xfrm>
          <a:prstGeom prst="rect">
            <a:avLst/>
          </a:prstGeom>
          <a:noFill/>
          <a:ln w="9525" algn="ctr">
            <a:noFill/>
            <a:miter lim="800000"/>
            <a:headEnd/>
            <a:tailEnd/>
          </a:ln>
          <a:effectLst/>
        </p:spPr>
        <p:txBody>
          <a:bodyPr/>
          <a:lstStyle/>
          <a:p>
            <a:pPr algn="ctr">
              <a:spcBef>
                <a:spcPct val="20000"/>
              </a:spcBef>
            </a:pPr>
            <a:r>
              <a:rPr lang="cs-CZ" sz="2400">
                <a:solidFill>
                  <a:srgbClr val="000000"/>
                </a:solidFill>
                <a:latin typeface="Verdana" pitchFamily="34" charset="0"/>
              </a:rPr>
              <a:t>Petr Nečas, předseda vlády</a:t>
            </a:r>
            <a:br>
              <a:rPr lang="cs-CZ" sz="2400">
                <a:solidFill>
                  <a:srgbClr val="000000"/>
                </a:solidFill>
                <a:latin typeface="Verdana" pitchFamily="34" charset="0"/>
              </a:rPr>
            </a:br>
            <a:r>
              <a:rPr lang="cs-CZ" sz="2400">
                <a:solidFill>
                  <a:srgbClr val="000000"/>
                </a:solidFill>
                <a:latin typeface="Verdana" pitchFamily="34" charset="0"/>
              </a:rPr>
              <a:t>Miroslav Kalousek, ministr financí</a:t>
            </a:r>
            <a:br>
              <a:rPr lang="cs-CZ" sz="2400">
                <a:solidFill>
                  <a:srgbClr val="000000"/>
                </a:solidFill>
                <a:latin typeface="Verdana" pitchFamily="34" charset="0"/>
              </a:rPr>
            </a:br>
            <a:r>
              <a:rPr lang="cs-CZ" sz="2400">
                <a:solidFill>
                  <a:srgbClr val="000000"/>
                </a:solidFill>
                <a:latin typeface="Verdana" pitchFamily="34" charset="0"/>
              </a:rPr>
              <a:t>10. října 2012</a:t>
            </a:r>
            <a:endParaRPr lang="en-US" sz="2400">
              <a:solidFill>
                <a:srgbClr val="000000"/>
              </a:solidFill>
              <a:latin typeface="Verdana" pitchFamily="34" charset="0"/>
            </a:endParaRPr>
          </a:p>
        </p:txBody>
      </p:sp>
    </p:spTree>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365B91"/>
      </a:hlink>
      <a:folHlink>
        <a:srgbClr val="0099AF"/>
      </a:folHlink>
    </a:clrScheme>
    <a:fontScheme name="Default Design">
      <a:majorFont>
        <a:latin typeface="Arial"/>
        <a:ea typeface=""/>
        <a:cs typeface=""/>
      </a:majorFont>
      <a:minorFont>
        <a:latin typeface="Arial"/>
        <a:ea typeface=""/>
        <a:cs typeface=""/>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spDef>
    <a:lnDef>
      <a:spPr bwMode="auto">
        <a:xfrm>
          <a:off x="0" y="0"/>
          <a:ext cx="1" cy="1"/>
        </a:xfrm>
        <a:custGeom>
          <a:avLst/>
          <a:gdLst/>
          <a:ahLst/>
          <a:cxnLst/>
          <a:rect l="0" t="0" r="0" b="0"/>
          <a:pathLst/>
        </a:custGeom>
        <a:solidFill>
          <a:schemeClr val="bg2"/>
        </a:solidFill>
        <a:ln w="9525" cap="flat" cmpd="sng" algn="ctr">
          <a:no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r" defTabSz="914400" rtl="0" eaLnBrk="1" fontAlgn="base" latinLnBrk="0" hangingPunct="1">
          <a:lnSpc>
            <a:spcPct val="100000"/>
          </a:lnSpc>
          <a:spcBef>
            <a:spcPct val="0"/>
          </a:spcBef>
          <a:spcAft>
            <a:spcPct val="0"/>
          </a:spcAft>
          <a:buClrTx/>
          <a:buSzTx/>
          <a:buFontTx/>
          <a:buNone/>
          <a:tabLst/>
          <a:defRPr kumimoji="0" lang="fr-FR" sz="1000" b="1" i="0" u="none" strike="noStrike" cap="none" normalizeH="0" baseline="0" smtClean="0">
            <a:ln>
              <a:noFill/>
            </a:ln>
            <a:solidFill>
              <a:schemeClr val="bg1"/>
            </a:solidFill>
            <a:effectLst/>
            <a:latin typeface="Arial" charset="0"/>
          </a:defRPr>
        </a:defPPr>
      </a:lstStyle>
    </a:lnDef>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
      <a:clrScheme name="Default Design 13">
        <a:dk1>
          <a:srgbClr val="183883"/>
        </a:dk1>
        <a:lt1>
          <a:srgbClr val="FFFFFF"/>
        </a:lt1>
        <a:dk2>
          <a:srgbClr val="000000"/>
        </a:dk2>
        <a:lt2>
          <a:srgbClr val="808080"/>
        </a:lt2>
        <a:accent1>
          <a:srgbClr val="BBE0E3"/>
        </a:accent1>
        <a:accent2>
          <a:srgbClr val="333399"/>
        </a:accent2>
        <a:accent3>
          <a:srgbClr val="FFFFFF"/>
        </a:accent3>
        <a:accent4>
          <a:srgbClr val="132E6F"/>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4">
        <a:dk1>
          <a:srgbClr val="183883"/>
        </a:dk1>
        <a:lt1>
          <a:srgbClr val="FFFFFF"/>
        </a:lt1>
        <a:dk2>
          <a:srgbClr val="000000"/>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5">
        <a:dk1>
          <a:srgbClr val="183883"/>
        </a:dk1>
        <a:lt1>
          <a:srgbClr val="FFFFFF"/>
        </a:lt1>
        <a:dk2>
          <a:srgbClr val="183883"/>
        </a:dk2>
        <a:lt2>
          <a:srgbClr val="808080"/>
        </a:lt2>
        <a:accent1>
          <a:srgbClr val="D4E3F7"/>
        </a:accent1>
        <a:accent2>
          <a:srgbClr val="333399"/>
        </a:accent2>
        <a:accent3>
          <a:srgbClr val="FFFFFF"/>
        </a:accent3>
        <a:accent4>
          <a:srgbClr val="132E6F"/>
        </a:accent4>
        <a:accent5>
          <a:srgbClr val="E6EFFA"/>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16">
        <a:dk1>
          <a:srgbClr val="183883"/>
        </a:dk1>
        <a:lt1>
          <a:srgbClr val="FFFFFF"/>
        </a:lt1>
        <a:dk2>
          <a:srgbClr val="183883"/>
        </a:dk2>
        <a:lt2>
          <a:srgbClr val="808080"/>
        </a:lt2>
        <a:accent1>
          <a:srgbClr val="D4E3F7"/>
        </a:accent1>
        <a:accent2>
          <a:srgbClr val="0067AF"/>
        </a:accent2>
        <a:accent3>
          <a:srgbClr val="FFFFFF"/>
        </a:accent3>
        <a:accent4>
          <a:srgbClr val="132E6F"/>
        </a:accent4>
        <a:accent5>
          <a:srgbClr val="E6EFFA"/>
        </a:accent5>
        <a:accent6>
          <a:srgbClr val="005D9E"/>
        </a:accent6>
        <a:hlink>
          <a:srgbClr val="009999"/>
        </a:hlink>
        <a:folHlink>
          <a:srgbClr val="99CC00"/>
        </a:folHlink>
      </a:clrScheme>
      <a:clrMap bg1="lt1" tx1="dk1" bg2="lt2" tx2="dk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Motiv sady Offic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Kancelář">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Kancelář">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275</TotalTime>
  <Words>840</Words>
  <Application>Microsoft Office PowerPoint</Application>
  <PresentationFormat>Předvádění na obrazovce (4:3)</PresentationFormat>
  <Paragraphs>81</Paragraphs>
  <Slides>9</Slides>
  <Notes>9</Notes>
  <HiddenSlides>0</HiddenSlides>
  <MMClips>0</MMClips>
  <ScaleCrop>false</ScaleCrop>
  <HeadingPairs>
    <vt:vector size="6" baseType="variant">
      <vt:variant>
        <vt:lpstr>Použitá písma</vt:lpstr>
      </vt:variant>
      <vt:variant>
        <vt:i4>3</vt:i4>
      </vt:variant>
      <vt:variant>
        <vt:lpstr>Motiv</vt:lpstr>
      </vt:variant>
      <vt:variant>
        <vt:i4>1</vt:i4>
      </vt:variant>
      <vt:variant>
        <vt:lpstr>Nadpisy snímků</vt:lpstr>
      </vt:variant>
      <vt:variant>
        <vt:i4>9</vt:i4>
      </vt:variant>
    </vt:vector>
  </HeadingPairs>
  <TitlesOfParts>
    <vt:vector size="13" baseType="lpstr">
      <vt:lpstr>Arial</vt:lpstr>
      <vt:lpstr>Wingdings</vt:lpstr>
      <vt:lpstr>Verdana</vt:lpstr>
      <vt:lpstr>Default Design</vt:lpstr>
      <vt:lpstr>Finanční ústava </vt:lpstr>
      <vt:lpstr>Proč finanční ústava?</vt:lpstr>
      <vt:lpstr>Co upravuje finanční ústava</vt:lpstr>
      <vt:lpstr>Základní data finanční ústavy</vt:lpstr>
      <vt:lpstr>Národní rozpočtová rada</vt:lpstr>
      <vt:lpstr>Limity zadlužení</vt:lpstr>
      <vt:lpstr>Limity zadlužení</vt:lpstr>
      <vt:lpstr>Hospodaření krajů a obcí</vt:lpstr>
      <vt:lpstr>Finanční ústava </vt:lpstr>
    </vt:vector>
  </TitlesOfParts>
  <Company>Presentation Magazine</Company>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Corporate 2 Template</dc:title>
  <dc:creator>Presentation Magazine</dc:creator>
  <cp:lastModifiedBy>JiriVanek</cp:lastModifiedBy>
  <cp:revision>43</cp:revision>
  <dcterms:created xsi:type="dcterms:W3CDTF">2005-02-28T14:06:28Z</dcterms:created>
  <dcterms:modified xsi:type="dcterms:W3CDTF">2012-10-10T12:36:04Z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hecked by">
    <vt:lpwstr>Presentation Helper</vt:lpwstr>
  </property>
</Properties>
</file>